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75" r:id="rId15"/>
    <p:sldId id="276" r:id="rId16"/>
    <p:sldId id="277" r:id="rId17"/>
    <p:sldId id="268" r:id="rId18"/>
    <p:sldId id="269" r:id="rId19"/>
    <p:sldId id="270" r:id="rId20"/>
    <p:sldId id="271" r:id="rId21"/>
    <p:sldId id="272" r:id="rId22"/>
    <p:sldId id="273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08518E5-137A-4759-A653-D6C1E14CDD2C}" type="datetimeFigureOut">
              <a:rPr lang="sk-SK" smtClean="0"/>
              <a:t>25. 2. 2016</a:t>
            </a:fld>
            <a:endParaRPr lang="sk-SK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26779D6-C614-420A-9717-E959ACC6407E}" type="slidenum">
              <a:rPr lang="sk-SK" smtClean="0"/>
              <a:t>‹#›</a:t>
            </a:fld>
            <a:endParaRPr lang="sk-SK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8E5-137A-4759-A653-D6C1E14CDD2C}" type="datetimeFigureOut">
              <a:rPr lang="sk-SK" smtClean="0"/>
              <a:t>25. 2. 2016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79D6-C614-420A-9717-E959ACC6407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8E5-137A-4759-A653-D6C1E14CDD2C}" type="datetimeFigureOut">
              <a:rPr lang="sk-SK" smtClean="0"/>
              <a:t>25. 2. 2016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79D6-C614-420A-9717-E959ACC6407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8E5-137A-4759-A653-D6C1E14CDD2C}" type="datetimeFigureOut">
              <a:rPr lang="sk-SK" smtClean="0"/>
              <a:t>25. 2. 2016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79D6-C614-420A-9717-E959ACC6407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8E5-137A-4759-A653-D6C1E14CDD2C}" type="datetimeFigureOut">
              <a:rPr lang="sk-SK" smtClean="0"/>
              <a:t>25. 2. 2016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79D6-C614-420A-9717-E959ACC6407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8E5-137A-4759-A653-D6C1E14CDD2C}" type="datetimeFigureOut">
              <a:rPr lang="sk-SK" smtClean="0"/>
              <a:t>25. 2. 2016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79D6-C614-420A-9717-E959ACC6407E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8E5-137A-4759-A653-D6C1E14CDD2C}" type="datetimeFigureOut">
              <a:rPr lang="sk-SK" smtClean="0"/>
              <a:t>25. 2. 2016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79D6-C614-420A-9717-E959ACC6407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8E5-137A-4759-A653-D6C1E14CDD2C}" type="datetimeFigureOut">
              <a:rPr lang="sk-SK" smtClean="0"/>
              <a:t>25. 2. 2016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79D6-C614-420A-9717-E959ACC6407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8E5-137A-4759-A653-D6C1E14CDD2C}" type="datetimeFigureOut">
              <a:rPr lang="sk-SK" smtClean="0"/>
              <a:t>25. 2. 2016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79D6-C614-420A-9717-E959ACC6407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8E5-137A-4759-A653-D6C1E14CDD2C}" type="datetimeFigureOut">
              <a:rPr lang="sk-SK" smtClean="0"/>
              <a:t>25. 2. 2016</a:t>
            </a:fld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79D6-C614-420A-9717-E959ACC6407E}" type="slidenum">
              <a:rPr lang="sk-SK" smtClean="0"/>
              <a:t>‹#›</a:t>
            </a:fld>
            <a:endParaRPr lang="sk-SK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8E5-137A-4759-A653-D6C1E14CDD2C}" type="datetimeFigureOut">
              <a:rPr lang="sk-SK" smtClean="0"/>
              <a:t>25. 2. 2016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79D6-C614-420A-9717-E959ACC6407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08518E5-137A-4759-A653-D6C1E14CDD2C}" type="datetimeFigureOut">
              <a:rPr lang="sk-SK" smtClean="0"/>
              <a:t>25. 2. 2016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26779D6-C614-420A-9717-E959ACC6407E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sk-SK" sz="8000" b="1" dirty="0" smtClean="0"/>
              <a:t>Arény</a:t>
            </a:r>
            <a:endParaRPr lang="sk-SK" sz="8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k-SK" sz="2000" dirty="0" smtClean="0"/>
              <a:t>Patrik </a:t>
            </a:r>
            <a:r>
              <a:rPr lang="sk-SK" sz="2000" dirty="0" err="1" smtClean="0"/>
              <a:t>Blinka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>IV.C</a:t>
            </a:r>
            <a:br>
              <a:rPr lang="sk-SK" sz="2000" dirty="0" smtClean="0"/>
            </a:br>
            <a:r>
              <a:rPr lang="sk-SK" sz="2000" dirty="0" smtClean="0"/>
              <a:t>Gymnázium </a:t>
            </a:r>
            <a:r>
              <a:rPr lang="sk-SK" sz="2000" dirty="0" err="1" smtClean="0"/>
              <a:t>Hlinská</a:t>
            </a:r>
            <a:r>
              <a:rPr lang="sk-SK" sz="2000" dirty="0" smtClean="0"/>
              <a:t>, 29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45409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836712"/>
            <a:ext cx="5362575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https://upload.wikimedia.org/wikipedia/commons/thumb/8/87/Cumene-2D-skeletal.png/90px-Cumene-2D-skelet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090" y="4090773"/>
            <a:ext cx="1073274" cy="196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3366476" y="5083009"/>
            <a:ext cx="3312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 err="1" smtClean="0"/>
              <a:t>Kumén</a:t>
            </a:r>
            <a:r>
              <a:rPr lang="sk-SK" sz="2800" dirty="0" smtClean="0"/>
              <a:t> (</a:t>
            </a:r>
            <a:r>
              <a:rPr lang="sk-SK" sz="2800" dirty="0" err="1" smtClean="0"/>
              <a:t>izopropylbenzén</a:t>
            </a:r>
            <a:r>
              <a:rPr lang="sk-SK" sz="2800" dirty="0" smtClean="0"/>
              <a:t>)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09547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0" lvl="1" indent="-457200">
              <a:buFont typeface="+mj-lt"/>
              <a:buAutoNum type="alphaUcPeriod" startAt="2"/>
            </a:pPr>
            <a:r>
              <a:rPr lang="sk-SK" sz="2400" dirty="0" smtClean="0"/>
              <a:t>2 a viac jadier = </a:t>
            </a:r>
            <a:r>
              <a:rPr lang="sk-SK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polycyklické</a:t>
            </a:r>
            <a:r>
              <a:rPr lang="sk-SK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arény</a:t>
            </a:r>
            <a:endParaRPr lang="sk-SK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65760" lvl="1" indent="0">
              <a:buNone/>
            </a:pPr>
            <a:r>
              <a:rPr lang="sk-SK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Arény s izolovanými aromatickými jadrami</a:t>
            </a:r>
          </a:p>
        </p:txBody>
      </p:sp>
      <p:pic>
        <p:nvPicPr>
          <p:cNvPr id="7170" name="Picture 2" descr="http://www.oskole.sk/userfiles/image/Zofia/J%C3%BAn%20-%202012/Ch%C3%A9mia/Aromatick%C3%A9%20uh%C4%BEovod%C3%ADky%20ii_,%202_%20ro%C4%8Dn%C3%ADk,%20S%C5%A0_html_17c4d70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57484"/>
            <a:ext cx="6248062" cy="320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16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492" y="2323652"/>
            <a:ext cx="7056900" cy="3508977"/>
          </a:xfrm>
        </p:spPr>
        <p:txBody>
          <a:bodyPr/>
          <a:lstStyle/>
          <a:p>
            <a:pPr marL="68580" indent="0">
              <a:buNone/>
            </a:pP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Arény, ktoré majú kondenzované aromatické jadrá:</a:t>
            </a:r>
          </a:p>
          <a:p>
            <a:pPr marL="68580" indent="0">
              <a:buNone/>
            </a:pPr>
            <a:endParaRPr lang="sk-SK" b="1" dirty="0" smtClean="0"/>
          </a:p>
          <a:p>
            <a:pPr marL="68580" indent="0">
              <a:buNone/>
            </a:pPr>
            <a:endParaRPr lang="sk-SK" dirty="0"/>
          </a:p>
        </p:txBody>
      </p:sp>
      <p:pic>
        <p:nvPicPr>
          <p:cNvPr id="8194" name="Picture 2" descr="http://www.oskole.sk/userfiles/image/Zofia/J%C3%BAn%20-%202012/Ch%C3%A9mia/Aromatick%C3%A9%20uh%C4%BEovod%C3%ADky%20ii_,%202_%20ro%C4%8Dn%C3%ADk,%20S%C5%A0_html_7d2ff4b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80928"/>
            <a:ext cx="5041032" cy="363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10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shade val="94000"/>
                <a:satMod val="114000"/>
                <a:lumMod val="96000"/>
              </a:schemeClr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sk-SK" sz="5400" b="1" dirty="0" smtClean="0"/>
              <a:t>C</a:t>
            </a:r>
            <a:r>
              <a:rPr lang="sk-SK" sz="5400" dirty="0" smtClean="0"/>
              <a:t>hemické </a:t>
            </a:r>
            <a:r>
              <a:rPr lang="sk-SK" sz="5400" b="1" dirty="0" smtClean="0"/>
              <a:t>r</a:t>
            </a:r>
            <a:r>
              <a:rPr lang="sk-SK" sz="5400" dirty="0" smtClean="0"/>
              <a:t>eakcie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Typické reakcie sú 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substitučné </a:t>
            </a: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elektrofilné</a:t>
            </a:r>
            <a:endParaRPr lang="sk-SK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" indent="0">
              <a:buNone/>
            </a:pP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</a:t>
            </a:r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elektróny reagujú s </a:t>
            </a: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elektrofilnými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činidlami, aromatický charakter sa zachová)</a:t>
            </a:r>
          </a:p>
          <a:p>
            <a:pPr marL="68580" indent="0">
              <a:buNone/>
            </a:pPr>
            <a:endParaRPr lang="sk-SK" b="1" dirty="0"/>
          </a:p>
          <a:p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5typov: Nitrácia, </a:t>
            </a: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halogenácia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sulfonácia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akrylácia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acylácia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(musíme si pripraviť </a:t>
            </a: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elektrofilnú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časticu)</a:t>
            </a:r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/>
          </a:p>
        </p:txBody>
      </p:sp>
      <p:pic>
        <p:nvPicPr>
          <p:cNvPr id="14338" name="Picture 2" descr="http://st.depositphotos.com/1784264/4396/i/950/depositphotos_43963471-flasks-chemistr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902874"/>
            <a:ext cx="259228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82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68580" indent="0" algn="ctr">
              <a:buNone/>
            </a:pPr>
            <a:r>
              <a:rPr lang="sk-SK" dirty="0" err="1"/>
              <a:t>Substituenty</a:t>
            </a:r>
            <a:r>
              <a:rPr lang="sk-SK" dirty="0"/>
              <a:t> v molekulách derivátov uhľovodíkov spôsobujú elektrónové posuny – </a:t>
            </a:r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Indukčný efekt</a:t>
            </a:r>
            <a:r>
              <a:rPr lang="sk-SK" dirty="0"/>
              <a:t>, ktorý sa týka 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posunu 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 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elektrónov</a:t>
            </a:r>
            <a:r>
              <a:rPr lang="sk-SK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k-SK" dirty="0"/>
              <a:t>a </a:t>
            </a:r>
            <a:r>
              <a:rPr lang="sk-SK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Mezomérny</a:t>
            </a:r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efekt</a:t>
            </a:r>
            <a:r>
              <a:rPr lang="sk-SK" dirty="0"/>
              <a:t>, ktorý sa týka </a:t>
            </a:r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posunu </a:t>
            </a:r>
            <a:r>
              <a:rPr lang="el-G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π </a:t>
            </a:r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elektrónov</a:t>
            </a:r>
            <a:r>
              <a:rPr lang="sk-SK" dirty="0"/>
              <a:t>.</a:t>
            </a:r>
          </a:p>
        </p:txBody>
      </p:sp>
      <p:pic>
        <p:nvPicPr>
          <p:cNvPr id="13314" name="Picture 2" descr="http://thumbs.dreamstime.com/thumb_546/54637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7143"/>
            <a:ext cx="3962871" cy="2972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http://www.euractiv.sk/uploads/tx_tmimage/Chemical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013176"/>
            <a:ext cx="26289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174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 anchor="ctr">
            <a:normAutofit/>
          </a:bodyPr>
          <a:lstStyle/>
          <a:p>
            <a:pPr algn="ctr"/>
            <a:r>
              <a:rPr lang="sk-SK" sz="5400" b="1" dirty="0" smtClean="0"/>
              <a:t>I</a:t>
            </a:r>
            <a:r>
              <a:rPr lang="sk-SK" sz="5400" dirty="0" smtClean="0"/>
              <a:t>ndukčný </a:t>
            </a:r>
            <a:r>
              <a:rPr lang="sk-SK" sz="5400" b="1" dirty="0" smtClean="0"/>
              <a:t>e</a:t>
            </a:r>
            <a:r>
              <a:rPr lang="sk-SK" sz="5400" dirty="0" smtClean="0"/>
              <a:t>fekt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11560" y="1628800"/>
            <a:ext cx="7992888" cy="4896544"/>
          </a:xfrm>
        </p:spPr>
        <p:txBody>
          <a:bodyPr>
            <a:normAutofit lnSpcReduction="10000"/>
          </a:bodyPr>
          <a:lstStyle/>
          <a:p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 </a:t>
            </a:r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efekt (záporný indukčný efekt)</a:t>
            </a:r>
            <a:r>
              <a:rPr lang="sk-SK" dirty="0"/>
              <a:t> – spôsobujú ho atómy alebo skupiny atómov s </a:t>
            </a:r>
            <a:r>
              <a:rPr lang="sk-SK" dirty="0" err="1"/>
              <a:t>elektroakceptornými</a:t>
            </a:r>
            <a:r>
              <a:rPr lang="sk-SK" dirty="0"/>
              <a:t> účinkami (majú buď kladný náboj alebo veľkú </a:t>
            </a:r>
            <a:r>
              <a:rPr lang="sk-SK" dirty="0" err="1"/>
              <a:t>elektronegativitu</a:t>
            </a:r>
            <a:r>
              <a:rPr lang="sk-SK" dirty="0"/>
              <a:t>). Tieto </a:t>
            </a:r>
            <a:r>
              <a:rPr lang="sk-SK" dirty="0" err="1"/>
              <a:t>substituenty</a:t>
            </a:r>
            <a:r>
              <a:rPr lang="sk-SK" dirty="0"/>
              <a:t> priťahujú zo </a:t>
            </a:r>
            <a:r>
              <a:rPr lang="el-GR" dirty="0"/>
              <a:t>σ </a:t>
            </a:r>
            <a:r>
              <a:rPr lang="sk-SK" dirty="0"/>
              <a:t>väzieb a spôsobujú znižovanie elektrónovej hustoty na uhlíkovom reťazci. Sú to </a:t>
            </a:r>
            <a:r>
              <a:rPr lang="sk-SK" dirty="0" err="1"/>
              <a:t>substituenty</a:t>
            </a:r>
            <a:r>
              <a:rPr lang="sk-SK" dirty="0"/>
              <a:t> ako napríklad halogény – </a:t>
            </a:r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F, </a:t>
            </a:r>
            <a:r>
              <a:rPr lang="sk-SK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Cl</a:t>
            </a:r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I, Br, skupina NH</a:t>
            </a:r>
            <a:r>
              <a:rPr lang="sk-SK" b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sk-SK" dirty="0"/>
              <a:t>.</a:t>
            </a:r>
          </a:p>
          <a:p>
            <a:pPr marL="68580" indent="0">
              <a:buNone/>
            </a:pPr>
            <a:r>
              <a:rPr lang="sk-SK" dirty="0"/>
              <a:t> </a:t>
            </a:r>
          </a:p>
          <a:p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+ I efekt (kladný indukčný efekt)</a:t>
            </a:r>
            <a:r>
              <a:rPr lang="sk-SK" dirty="0"/>
              <a:t> – spôsobujú ho atómy s nízkou </a:t>
            </a:r>
            <a:r>
              <a:rPr lang="sk-SK" dirty="0" err="1"/>
              <a:t>elektronegativitou</a:t>
            </a:r>
            <a:r>
              <a:rPr lang="sk-SK" dirty="0"/>
              <a:t>, takými sú napríklad kovy, alebo atómovými skupinami, ktoré odpudzujú elektróny, napríklad </a:t>
            </a:r>
            <a:r>
              <a:rPr lang="sk-SK" dirty="0" err="1"/>
              <a:t>alkyly</a:t>
            </a:r>
            <a:r>
              <a:rPr lang="sk-SK" dirty="0"/>
              <a:t>. Tým spôsobujú zvýšenie elektrónovej hustoty na uhlíkovom reťazci - </a:t>
            </a:r>
            <a:r>
              <a:rPr lang="el-GR" dirty="0"/>
              <a:t>σ </a:t>
            </a:r>
            <a:r>
              <a:rPr lang="sk-SK" dirty="0"/>
              <a:t>väzby.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7718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024744" cy="1143000"/>
          </a:xfrm>
        </p:spPr>
        <p:txBody>
          <a:bodyPr anchor="ctr">
            <a:normAutofit/>
          </a:bodyPr>
          <a:lstStyle/>
          <a:p>
            <a:pPr algn="ctr"/>
            <a:r>
              <a:rPr lang="sk-SK" sz="5400" b="1" dirty="0" err="1" smtClean="0"/>
              <a:t>M</a:t>
            </a:r>
            <a:r>
              <a:rPr lang="sk-SK" sz="5400" dirty="0" err="1" smtClean="0"/>
              <a:t>ezomerný</a:t>
            </a:r>
            <a:r>
              <a:rPr lang="sk-SK" sz="5400" dirty="0" smtClean="0"/>
              <a:t> </a:t>
            </a:r>
            <a:r>
              <a:rPr lang="sk-SK" sz="5400" b="1" dirty="0" smtClean="0"/>
              <a:t>e</a:t>
            </a:r>
            <a:r>
              <a:rPr lang="sk-SK" sz="5400" dirty="0" smtClean="0"/>
              <a:t>fekt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11560" y="1844824"/>
            <a:ext cx="7992888" cy="4536504"/>
          </a:xfrm>
        </p:spPr>
        <p:txBody>
          <a:bodyPr>
            <a:normAutofit lnSpcReduction="10000"/>
          </a:bodyPr>
          <a:lstStyle/>
          <a:p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 </a:t>
            </a:r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 efekt (záporný </a:t>
            </a:r>
            <a:r>
              <a:rPr lang="sk-SK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mezomérny</a:t>
            </a:r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efekt)</a:t>
            </a:r>
            <a:r>
              <a:rPr lang="sk-SK" dirty="0"/>
              <a:t> – je spôsobený atómami alebo skupinou atómov, ktoré majú elektrónový deficit a odčerpávajú </a:t>
            </a:r>
            <a:r>
              <a:rPr lang="el-GR" dirty="0"/>
              <a:t>π </a:t>
            </a:r>
            <a:r>
              <a:rPr lang="sk-SK" dirty="0"/>
              <a:t>elektróny. Taktiež znižujú elektrónovú hustotu na násobných väzbách alebo na aromatickom systéme. Sem patrí napríklad: </a:t>
            </a:r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NO</a:t>
            </a:r>
            <a:r>
              <a:rPr lang="sk-SK" b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- COOH</a:t>
            </a:r>
            <a:r>
              <a:rPr lang="sk-SK" dirty="0"/>
              <a:t>.</a:t>
            </a:r>
          </a:p>
          <a:p>
            <a:pPr marL="68580" indent="0">
              <a:buNone/>
            </a:pPr>
            <a:endParaRPr lang="sk-SK" dirty="0"/>
          </a:p>
          <a:p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+ M efekt (kladný </a:t>
            </a:r>
            <a:r>
              <a:rPr lang="sk-SK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mezomérny</a:t>
            </a:r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efekt)</a:t>
            </a:r>
            <a:r>
              <a:rPr lang="sk-SK" dirty="0"/>
              <a:t> – spôsobujú ho atómy alebo skupina atómov, ktoré poskytujú systému neväzbové elektróny, a tým zvyšujú elektrónovú hustotu na uhlíku s násobnou väzbou alebo na aromatickom systéme. Sem patrí napríklad: </a:t>
            </a:r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NH</a:t>
            </a:r>
            <a:r>
              <a:rPr lang="sk-SK" b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sk-S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68580" indent="0">
              <a:buNone/>
            </a:pPr>
            <a:endParaRPr lang="sk-SK" b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4798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N</a:t>
            </a:r>
            <a:r>
              <a:rPr lang="sk-SK" dirty="0" smtClean="0"/>
              <a:t>itrácia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endParaRPr lang="sk-SK" dirty="0" smtClean="0"/>
          </a:p>
          <a:p>
            <a:pPr marL="68580" indent="0">
              <a:buNone/>
            </a:pPr>
            <a:endParaRPr lang="sk-SK" dirty="0"/>
          </a:p>
          <a:p>
            <a:pPr marL="68580" indent="0">
              <a:buNone/>
            </a:pPr>
            <a:r>
              <a:rPr lang="sk-SK" dirty="0" smtClean="0"/>
              <a:t>   nitračná zmes     </a:t>
            </a:r>
            <a:r>
              <a:rPr lang="sk-SK" dirty="0" err="1" smtClean="0"/>
              <a:t>elektrofilná</a:t>
            </a:r>
            <a:r>
              <a:rPr lang="sk-SK" dirty="0" smtClean="0"/>
              <a:t> častica</a:t>
            </a:r>
          </a:p>
          <a:p>
            <a:r>
              <a:rPr lang="sk-SK" dirty="0" smtClean="0"/>
              <a:t>Nitrácia benzénu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pPr marL="68580" indent="0">
              <a:buNone/>
            </a:pPr>
            <a:r>
              <a:rPr lang="sk-SK" dirty="0" smtClean="0"/>
              <a:t>                               </a:t>
            </a: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nitrobenzén</a:t>
            </a:r>
            <a:endParaRPr lang="sk-SK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" indent="0">
              <a:buNone/>
            </a:pPr>
            <a:endParaRPr lang="sk-SK" dirty="0"/>
          </a:p>
        </p:txBody>
      </p:sp>
      <p:pic>
        <p:nvPicPr>
          <p:cNvPr id="9218" name="Picture 2" descr="http://www.oskole.sk/userfiles/image/ch%C3%A9mia/aromaticke_uhlovodiky/image008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1145882" y="2140138"/>
            <a:ext cx="5366996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Ľavá zložená zátvorka 5"/>
          <p:cNvSpPr/>
          <p:nvPr/>
        </p:nvSpPr>
        <p:spPr>
          <a:xfrm rot="16200000">
            <a:off x="2164309" y="1964146"/>
            <a:ext cx="541160" cy="1872208"/>
          </a:xfrm>
          <a:prstGeom prst="leftBrace">
            <a:avLst>
              <a:gd name="adj1" fmla="val 8333"/>
              <a:gd name="adj2" fmla="val 486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 b="1" dirty="0"/>
          </a:p>
        </p:txBody>
      </p:sp>
      <p:sp>
        <p:nvSpPr>
          <p:cNvPr id="8" name="Ľavá zložená zátvorka 7"/>
          <p:cNvSpPr/>
          <p:nvPr/>
        </p:nvSpPr>
        <p:spPr>
          <a:xfrm rot="16200000">
            <a:off x="4093048" y="2504204"/>
            <a:ext cx="270581" cy="792088"/>
          </a:xfrm>
          <a:prstGeom prst="leftBrace">
            <a:avLst>
              <a:gd name="adj1" fmla="val 8333"/>
              <a:gd name="adj2" fmla="val 486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 b="1" dirty="0"/>
          </a:p>
        </p:txBody>
      </p:sp>
      <p:pic>
        <p:nvPicPr>
          <p:cNvPr id="9220" name="Picture 4" descr="http://www.oskole.sk/userfiles/image/ch%C3%A9mia/aromaticke_uhlovodiky/image008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1154892" y="4117069"/>
            <a:ext cx="6146890" cy="1072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24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H</a:t>
            </a:r>
            <a:r>
              <a:rPr lang="sk-SK" dirty="0" err="1" smtClean="0"/>
              <a:t>alogenácia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492" y="2323652"/>
            <a:ext cx="7488948" cy="405767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sk-SK" dirty="0" smtClean="0"/>
              <a:t>FeCl</a:t>
            </a:r>
            <a:r>
              <a:rPr lang="sk-SK" baseline="-25000" dirty="0" smtClean="0"/>
              <a:t>3</a:t>
            </a:r>
            <a:r>
              <a:rPr lang="sk-SK" dirty="0" smtClean="0"/>
              <a:t>, FeBr</a:t>
            </a:r>
            <a:r>
              <a:rPr lang="sk-SK" baseline="-25000" dirty="0" smtClean="0"/>
              <a:t>3</a:t>
            </a:r>
            <a:r>
              <a:rPr lang="sk-SK" dirty="0" smtClean="0"/>
              <a:t>, AlCl</a:t>
            </a:r>
            <a:r>
              <a:rPr lang="sk-SK" baseline="-25000" dirty="0" smtClean="0"/>
              <a:t>3</a:t>
            </a:r>
            <a:r>
              <a:rPr lang="sk-SK" dirty="0" smtClean="0"/>
              <a:t> </a:t>
            </a:r>
            <a:r>
              <a:rPr lang="sk-SK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= </a:t>
            </a: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Lewisové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kyseliny (môžu prijať voľný elektrónový pár)</a:t>
            </a:r>
          </a:p>
          <a:p>
            <a:r>
              <a:rPr lang="sk-SK" dirty="0" err="1" smtClean="0"/>
              <a:t>Chlorácia</a:t>
            </a:r>
            <a:r>
              <a:rPr lang="sk-SK" dirty="0" smtClean="0"/>
              <a:t> benzénu</a:t>
            </a:r>
          </a:p>
          <a:p>
            <a:endParaRPr lang="sk-SK" b="1" dirty="0" smtClean="0"/>
          </a:p>
          <a:p>
            <a:r>
              <a:rPr lang="sk-SK" b="1" dirty="0"/>
              <a:t> </a:t>
            </a:r>
            <a:r>
              <a:rPr lang="sk-SK" b="1" dirty="0" smtClean="0"/>
              <a:t>                                     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chlórbenzén</a:t>
            </a:r>
          </a:p>
          <a:p>
            <a:endParaRPr lang="sk-SK" b="1" dirty="0"/>
          </a:p>
          <a:p>
            <a:pPr marL="68580" indent="0">
              <a:buNone/>
            </a:pPr>
            <a:r>
              <a:rPr lang="sk-SK" b="1" dirty="0" smtClean="0"/>
              <a:t>Cl</a:t>
            </a:r>
            <a:r>
              <a:rPr lang="sk-SK" b="1" baseline="-25000" dirty="0" smtClean="0"/>
              <a:t>2</a:t>
            </a:r>
            <a:r>
              <a:rPr lang="sk-SK" b="1" dirty="0" smtClean="0"/>
              <a:t> + FeCl</a:t>
            </a:r>
            <a:r>
              <a:rPr lang="sk-SK" b="1" baseline="-25000" dirty="0" smtClean="0"/>
              <a:t>3 </a:t>
            </a:r>
            <a:r>
              <a:rPr lang="sk-SK" b="1" dirty="0" smtClean="0"/>
              <a:t>-&gt; </a:t>
            </a: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</a:t>
            </a:r>
            <a:r>
              <a:rPr lang="sk-SK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+</a:t>
            </a:r>
            <a:r>
              <a:rPr lang="sk-SK" b="1" dirty="0" smtClean="0"/>
              <a:t> + [FeCl</a:t>
            </a:r>
            <a:r>
              <a:rPr lang="sk-SK" b="1" baseline="-25000" dirty="0" smtClean="0"/>
              <a:t>4</a:t>
            </a:r>
            <a:r>
              <a:rPr lang="sk-SK" b="1" dirty="0" smtClean="0"/>
              <a:t>]</a:t>
            </a:r>
            <a:r>
              <a:rPr lang="sk-SK" b="1" baseline="30000" dirty="0" smtClean="0"/>
              <a:t>-</a:t>
            </a:r>
            <a:endParaRPr lang="sk-SK" b="1" baseline="30000" dirty="0" smtClean="0"/>
          </a:p>
          <a:p>
            <a:pPr marL="68580" indent="0">
              <a:buNone/>
            </a:pPr>
            <a:endParaRPr lang="sk-SK" b="1" baseline="30000" dirty="0"/>
          </a:p>
          <a:p>
            <a:pPr marL="68580" indent="0">
              <a:buNone/>
            </a:pPr>
            <a:r>
              <a:rPr lang="sk-SK" b="1" baseline="30000" dirty="0"/>
              <a:t> </a:t>
            </a:r>
            <a:r>
              <a:rPr lang="sk-SK" b="1" dirty="0" smtClean="0"/>
              <a:t>        </a:t>
            </a:r>
            <a:r>
              <a:rPr lang="sk-SK" dirty="0" err="1" smtClean="0"/>
              <a:t>elektrofilná</a:t>
            </a:r>
            <a:r>
              <a:rPr lang="sk-SK" dirty="0" smtClean="0"/>
              <a:t> </a:t>
            </a:r>
            <a:r>
              <a:rPr lang="sk-SK" dirty="0"/>
              <a:t>častica</a:t>
            </a:r>
            <a:endParaRPr lang="sk-SK" b="1" baseline="300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717032"/>
            <a:ext cx="51435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Ľavá zložená zátvorka 5"/>
          <p:cNvSpPr/>
          <p:nvPr/>
        </p:nvSpPr>
        <p:spPr>
          <a:xfrm rot="16200000">
            <a:off x="3464601" y="5112462"/>
            <a:ext cx="270581" cy="792088"/>
          </a:xfrm>
          <a:prstGeom prst="leftBrace">
            <a:avLst>
              <a:gd name="adj1" fmla="val 8333"/>
              <a:gd name="adj2" fmla="val 486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62444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S</a:t>
            </a:r>
            <a:r>
              <a:rPr lang="sk-SK" dirty="0" err="1" smtClean="0"/>
              <a:t>ulfonácia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12968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sk-SK" dirty="0" smtClean="0"/>
              <a:t>H</a:t>
            </a:r>
            <a:r>
              <a:rPr lang="sk-SK" baseline="-25000" dirty="0" smtClean="0"/>
              <a:t>2</a:t>
            </a:r>
            <a:r>
              <a:rPr lang="sk-SK" dirty="0" smtClean="0"/>
              <a:t>SO</a:t>
            </a:r>
            <a:r>
              <a:rPr lang="sk-SK" baseline="-25000" dirty="0" smtClean="0"/>
              <a:t>4</a:t>
            </a:r>
            <a:r>
              <a:rPr lang="sk-SK" dirty="0" smtClean="0"/>
              <a:t> + H</a:t>
            </a:r>
            <a:r>
              <a:rPr lang="sk-SK" baseline="-25000" dirty="0" smtClean="0"/>
              <a:t>2</a:t>
            </a:r>
            <a:r>
              <a:rPr lang="sk-SK" dirty="0" smtClean="0"/>
              <a:t>SO</a:t>
            </a:r>
            <a:r>
              <a:rPr lang="sk-SK" baseline="-25000" dirty="0" smtClean="0"/>
              <a:t>4</a:t>
            </a:r>
            <a:r>
              <a:rPr lang="sk-SK" dirty="0" smtClean="0"/>
              <a:t> -&gt; HSO</a:t>
            </a:r>
            <a:r>
              <a:rPr lang="sk-SK" baseline="-25000" dirty="0" smtClean="0"/>
              <a:t>4</a:t>
            </a:r>
            <a:r>
              <a:rPr lang="sk-SK" baseline="30000" dirty="0" smtClean="0"/>
              <a:t>-</a:t>
            </a:r>
            <a:r>
              <a:rPr lang="sk-SK" dirty="0" smtClean="0"/>
              <a:t> + H</a:t>
            </a:r>
            <a:r>
              <a:rPr lang="sk-SK" baseline="-25000" dirty="0" smtClean="0"/>
              <a:t>2</a:t>
            </a:r>
            <a:r>
              <a:rPr lang="sk-SK" dirty="0" smtClean="0"/>
              <a:t>0 + </a:t>
            </a:r>
            <a:r>
              <a:rPr lang="sk-SK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</a:t>
            </a:r>
            <a:r>
              <a:rPr lang="sk-SK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sk-SK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</a:t>
            </a:r>
            <a:r>
              <a:rPr lang="sk-SK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+</a:t>
            </a:r>
          </a:p>
          <a:p>
            <a:pPr marL="68580" indent="0">
              <a:buNone/>
            </a:pPr>
            <a:r>
              <a:rPr lang="sk-SK" dirty="0"/>
              <a:t> </a:t>
            </a:r>
            <a:r>
              <a:rPr lang="sk-SK" dirty="0" smtClean="0"/>
              <a:t>                                        </a:t>
            </a:r>
            <a:r>
              <a:rPr lang="sk-SK" dirty="0" err="1" smtClean="0"/>
              <a:t>elektrofilná</a:t>
            </a:r>
            <a:r>
              <a:rPr lang="sk-SK" dirty="0" smtClean="0"/>
              <a:t> častica</a:t>
            </a:r>
            <a:endParaRPr lang="sk-SK" dirty="0"/>
          </a:p>
          <a:p>
            <a:r>
              <a:rPr lang="sk-SK" dirty="0" err="1" smtClean="0"/>
              <a:t>Sulfonácia</a:t>
            </a:r>
            <a:r>
              <a:rPr lang="sk-SK" dirty="0" smtClean="0"/>
              <a:t> benzénu</a:t>
            </a:r>
          </a:p>
          <a:p>
            <a:pPr marL="68580" indent="0">
              <a:buNone/>
            </a:pPr>
            <a:endParaRPr lang="sk-SK" dirty="0" smtClean="0"/>
          </a:p>
          <a:p>
            <a:pPr marL="68580" indent="0">
              <a:buNone/>
            </a:pPr>
            <a:endParaRPr lang="sk-SK" dirty="0"/>
          </a:p>
          <a:p>
            <a:pPr marL="68580" indent="0">
              <a:buNone/>
            </a:pPr>
            <a:endParaRPr lang="sk-SK" dirty="0" smtClean="0"/>
          </a:p>
          <a:p>
            <a:pPr marL="68580" indent="0">
              <a:buNone/>
            </a:pPr>
            <a:r>
              <a:rPr lang="sk-SK" dirty="0"/>
              <a:t>	</a:t>
            </a:r>
            <a:r>
              <a:rPr lang="sk-SK" dirty="0" smtClean="0"/>
              <a:t>		</a:t>
            </a: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benzénsulfónová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kyselina</a:t>
            </a:r>
          </a:p>
          <a:p>
            <a:endParaRPr lang="sk-SK" dirty="0"/>
          </a:p>
        </p:txBody>
      </p:sp>
      <p:pic>
        <p:nvPicPr>
          <p:cNvPr id="2054" name="Picture 6" descr="https://upload.wikimedia.org/wikipedia/commons/2/27/Sulfonacia(sub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861" y="3723157"/>
            <a:ext cx="566332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Ľavá zložená zátvorka 8"/>
          <p:cNvSpPr/>
          <p:nvPr/>
        </p:nvSpPr>
        <p:spPr>
          <a:xfrm rot="16200000">
            <a:off x="6276893" y="2380377"/>
            <a:ext cx="270581" cy="792088"/>
          </a:xfrm>
          <a:prstGeom prst="leftBrace">
            <a:avLst>
              <a:gd name="adj1" fmla="val 8333"/>
              <a:gd name="adj2" fmla="val 486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411368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sk-SK" sz="5400" b="1" dirty="0" smtClean="0"/>
              <a:t>A</a:t>
            </a:r>
            <a:r>
              <a:rPr lang="sk-SK" sz="5400" dirty="0" smtClean="0"/>
              <a:t>rény</a:t>
            </a:r>
            <a:endParaRPr lang="sk-SK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 lnSpcReduction="10000"/>
          </a:bodyPr>
          <a:lstStyle/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Nazývame ich aj 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aromatické uhľovodíky,</a:t>
            </a: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yklické zlúčeniny s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konjugovaným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systémom 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väzieb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o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bsahujú 1 alebo viac 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aromatických jadier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(benzénových jadier),</a:t>
            </a: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väzby medzi uhlíkmi nie sú jednoduché ani dvojité, preto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sú </a:t>
            </a: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delokalizované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(rovnomerne rozmiestnené medzi všetkými 6 atómami uhlíka)</a:t>
            </a:r>
          </a:p>
          <a:p>
            <a:endParaRPr lang="sk-SK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sk-SK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8" name="Picture 4" descr="http://www.oskole.sk/userfiles/image/Zofia/J%C3%BAn%20-%202012/Ch%C3%A9mia/Aromatick%C3%A9%20uh%C4%BEovod%C3%ADky,%202_%20ro%C4%8Dn%C3%ADk,%20S%C5%A0_html_1fd0c84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164776"/>
            <a:ext cx="4211960" cy="1723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53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A</a:t>
            </a:r>
            <a:r>
              <a:rPr lang="sk-SK" dirty="0" err="1" smtClean="0"/>
              <a:t>lkylácia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8566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sk-SK" dirty="0" smtClean="0"/>
          </a:p>
          <a:p>
            <a:pPr marL="68580" indent="0">
              <a:buNone/>
            </a:pPr>
            <a:endParaRPr lang="sk-SK" dirty="0" smtClean="0"/>
          </a:p>
          <a:p>
            <a:pPr marL="68580" indent="0">
              <a:buNone/>
            </a:pPr>
            <a:r>
              <a:rPr lang="sk-SK" dirty="0"/>
              <a:t> </a:t>
            </a:r>
            <a:r>
              <a:rPr lang="sk-SK" dirty="0" smtClean="0"/>
              <a:t>       </a:t>
            </a:r>
            <a:r>
              <a:rPr lang="sk-SK" dirty="0" err="1" smtClean="0"/>
              <a:t>alkyl</a:t>
            </a:r>
            <a:r>
              <a:rPr lang="sk-SK" dirty="0" smtClean="0"/>
              <a:t>		         </a:t>
            </a:r>
            <a:r>
              <a:rPr lang="sk-SK" dirty="0" err="1" smtClean="0"/>
              <a:t>Karbatión</a:t>
            </a:r>
            <a:r>
              <a:rPr lang="sk-SK" dirty="0" smtClean="0"/>
              <a:t> (</a:t>
            </a:r>
            <a:r>
              <a:rPr lang="sk-SK" dirty="0" err="1" smtClean="0"/>
              <a:t>elektr.č</a:t>
            </a:r>
            <a:r>
              <a:rPr lang="sk-SK" dirty="0" smtClean="0"/>
              <a:t>.)</a:t>
            </a:r>
          </a:p>
          <a:p>
            <a:r>
              <a:rPr lang="sk-SK" dirty="0" err="1" smtClean="0"/>
              <a:t>Alkylácia</a:t>
            </a:r>
            <a:r>
              <a:rPr lang="sk-SK" dirty="0" smtClean="0"/>
              <a:t> benzénu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pPr marL="68580" indent="0">
              <a:buNone/>
            </a:pPr>
            <a:endParaRPr lang="sk-SK" dirty="0"/>
          </a:p>
          <a:p>
            <a:r>
              <a:rPr lang="sk-SK" dirty="0" smtClean="0"/>
              <a:t>Namiesto AlCl</a:t>
            </a:r>
            <a:r>
              <a:rPr lang="sk-SK" baseline="-25000" dirty="0" smtClean="0"/>
              <a:t>3</a:t>
            </a:r>
            <a:r>
              <a:rPr lang="sk-SK" dirty="0" smtClean="0"/>
              <a:t> môžu byť aj napr. FeCl</a:t>
            </a:r>
            <a:r>
              <a:rPr lang="sk-SK" baseline="-25000" dirty="0" smtClean="0"/>
              <a:t>3</a:t>
            </a:r>
            <a:r>
              <a:rPr lang="sk-SK" dirty="0" smtClean="0"/>
              <a:t>                             </a:t>
            </a:r>
            <a:endParaRPr lang="sk-SK" b="1" dirty="0" smtClean="0"/>
          </a:p>
        </p:txBody>
      </p:sp>
      <p:pic>
        <p:nvPicPr>
          <p:cNvPr id="3074" name="Picture 2" descr="http://www.oskole.sk/userfiles/image/ch%C3%A9mia/aromaticke_uhlovodiky/image01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769"/>
          <a:stretch/>
        </p:blipFill>
        <p:spPr bwMode="auto">
          <a:xfrm>
            <a:off x="971600" y="2132856"/>
            <a:ext cx="6354426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oskole.sk/userfiles/image/ch%C3%A9mia/aromaticke_uhlovodiky/image01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33"/>
          <a:stretch/>
        </p:blipFill>
        <p:spPr bwMode="auto">
          <a:xfrm>
            <a:off x="827584" y="4253344"/>
            <a:ext cx="7056784" cy="140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Ľavá zložená zátvorka 5"/>
          <p:cNvSpPr/>
          <p:nvPr/>
        </p:nvSpPr>
        <p:spPr>
          <a:xfrm rot="16200000">
            <a:off x="5264802" y="2301899"/>
            <a:ext cx="270582" cy="1224137"/>
          </a:xfrm>
          <a:prstGeom prst="leftBrace">
            <a:avLst>
              <a:gd name="adj1" fmla="val 8333"/>
              <a:gd name="adj2" fmla="val 486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 b="1" dirty="0"/>
          </a:p>
        </p:txBody>
      </p:sp>
      <p:sp>
        <p:nvSpPr>
          <p:cNvPr id="7" name="Ľavá zložená zátvorka 6"/>
          <p:cNvSpPr/>
          <p:nvPr/>
        </p:nvSpPr>
        <p:spPr>
          <a:xfrm rot="16200000">
            <a:off x="2141009" y="2130433"/>
            <a:ext cx="253471" cy="1584178"/>
          </a:xfrm>
          <a:prstGeom prst="leftBrace">
            <a:avLst>
              <a:gd name="adj1" fmla="val 8333"/>
              <a:gd name="adj2" fmla="val 486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 b="1" dirty="0"/>
          </a:p>
        </p:txBody>
      </p:sp>
      <p:sp>
        <p:nvSpPr>
          <p:cNvPr id="4" name="BlokTextu 3"/>
          <p:cNvSpPr txBox="1"/>
          <p:nvPr/>
        </p:nvSpPr>
        <p:spPr>
          <a:xfrm>
            <a:off x="5338223" y="5100167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etylbenzén</a:t>
            </a:r>
            <a:endParaRPr lang="sk-SK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16999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A</a:t>
            </a:r>
            <a:r>
              <a:rPr lang="sk-SK" dirty="0" err="1" smtClean="0"/>
              <a:t>cylácia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Elektrofilná</a:t>
            </a:r>
            <a:r>
              <a:rPr lang="sk-SK" dirty="0" smtClean="0"/>
              <a:t> častica =&gt; </a:t>
            </a: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acylový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katión</a:t>
            </a:r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/>
          </a:p>
          <a:p>
            <a:pPr marL="68580" indent="0">
              <a:buNone/>
            </a:pPr>
            <a:r>
              <a:rPr lang="sk-SK" dirty="0" smtClean="0"/>
              <a:t>Chlorid </a:t>
            </a:r>
            <a:r>
              <a:rPr lang="sk-SK" dirty="0" err="1" smtClean="0"/>
              <a:t>kys</a:t>
            </a:r>
            <a:r>
              <a:rPr lang="sk-SK" dirty="0" smtClean="0"/>
              <a:t>. octovej        </a:t>
            </a:r>
            <a:r>
              <a:rPr lang="sk-SK" dirty="0" err="1" smtClean="0"/>
              <a:t>acylový</a:t>
            </a:r>
            <a:r>
              <a:rPr lang="sk-SK" dirty="0" smtClean="0"/>
              <a:t> zvyšok</a:t>
            </a:r>
          </a:p>
          <a:p>
            <a:pPr marL="68580" indent="0">
              <a:buNone/>
            </a:pPr>
            <a:r>
              <a:rPr lang="sk-SK" dirty="0" smtClean="0"/>
              <a:t>(</a:t>
            </a:r>
            <a:r>
              <a:rPr lang="sk-SK" dirty="0" err="1" smtClean="0"/>
              <a:t>acetylchlorid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Acylácia</a:t>
            </a:r>
            <a:r>
              <a:rPr lang="sk-SK" dirty="0" smtClean="0"/>
              <a:t> benzénu</a:t>
            </a:r>
            <a:endParaRPr lang="sk-SK" dirty="0"/>
          </a:p>
        </p:txBody>
      </p:sp>
      <p:pic>
        <p:nvPicPr>
          <p:cNvPr id="4098" name="Picture 2" descr="http://www.oskole.sk/userfiles/image/ch%C3%A9mia/aromaticke_uhlovodiky/image016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539552" y="2748849"/>
            <a:ext cx="6912768" cy="140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Ľavá zložená zátvorka 5"/>
          <p:cNvSpPr/>
          <p:nvPr/>
        </p:nvSpPr>
        <p:spPr>
          <a:xfrm rot="16200000">
            <a:off x="5084783" y="3204250"/>
            <a:ext cx="270582" cy="1296143"/>
          </a:xfrm>
          <a:prstGeom prst="leftBrace">
            <a:avLst>
              <a:gd name="adj1" fmla="val 8333"/>
              <a:gd name="adj2" fmla="val 486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 b="1" dirty="0"/>
          </a:p>
        </p:txBody>
      </p:sp>
      <p:sp>
        <p:nvSpPr>
          <p:cNvPr id="7" name="Ľavá zložená zátvorka 6"/>
          <p:cNvSpPr/>
          <p:nvPr/>
        </p:nvSpPr>
        <p:spPr>
          <a:xfrm rot="16200000">
            <a:off x="1794982" y="3172955"/>
            <a:ext cx="297453" cy="1656186"/>
          </a:xfrm>
          <a:prstGeom prst="leftBrace">
            <a:avLst>
              <a:gd name="adj1" fmla="val 8333"/>
              <a:gd name="adj2" fmla="val 486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 b="1" dirty="0"/>
          </a:p>
        </p:txBody>
      </p:sp>
      <p:pic>
        <p:nvPicPr>
          <p:cNvPr id="4100" name="Picture 4" descr="https://upload.wikimedia.org/wikipedia/commons/7/7e/Acylacia(sub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067" y="5085184"/>
            <a:ext cx="7265870" cy="1396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43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 marL="68580" indent="0">
              <a:buNone/>
            </a:pPr>
            <a:r>
              <a:rPr lang="sk-SK" dirty="0"/>
              <a:t> </a:t>
            </a:r>
            <a:r>
              <a:rPr lang="sk-SK" dirty="0" smtClean="0"/>
              <a:t>                                              </a:t>
            </a: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acylbenzén</a:t>
            </a:r>
            <a:endParaRPr lang="sk-SK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22" name="Picture 2" descr="http://www.oskole.sk/userfiles/image/ch%C3%A9mia/aromaticke_uhlovodiky/image016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971600" y="2305679"/>
            <a:ext cx="6912768" cy="1400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21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548680"/>
            <a:ext cx="7024744" cy="1621984"/>
          </a:xfrm>
        </p:spPr>
        <p:txBody>
          <a:bodyPr anchor="t">
            <a:normAutofit/>
          </a:bodyPr>
          <a:lstStyle/>
          <a:p>
            <a:r>
              <a:rPr lang="sk-SK" sz="5400" b="1" dirty="0" smtClean="0"/>
              <a:t>P</a:t>
            </a:r>
            <a:r>
              <a:rPr lang="sk-SK" sz="5400" dirty="0" smtClean="0"/>
              <a:t>ríklady </a:t>
            </a:r>
            <a:r>
              <a:rPr lang="sk-SK" sz="5400" b="1" dirty="0" err="1" smtClean="0"/>
              <a:t>a</a:t>
            </a:r>
            <a:r>
              <a:rPr lang="sk-SK" sz="5400" dirty="0" err="1" smtClean="0"/>
              <a:t>rénov</a:t>
            </a:r>
            <a:r>
              <a:rPr lang="sk-SK" sz="5400" dirty="0" smtClean="0"/>
              <a:t>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1" dirty="0" smtClean="0"/>
              <a:t>B</a:t>
            </a:r>
            <a:r>
              <a:rPr lang="sk-SK" dirty="0" smtClean="0"/>
              <a:t>enzén (C</a:t>
            </a:r>
            <a:r>
              <a:rPr lang="sk-SK" baseline="-25000" dirty="0" smtClean="0"/>
              <a:t>6</a:t>
            </a:r>
            <a:r>
              <a:rPr lang="sk-SK" dirty="0" smtClean="0"/>
              <a:t>H</a:t>
            </a:r>
            <a:r>
              <a:rPr lang="sk-SK" baseline="-25000" dirty="0" smtClean="0"/>
              <a:t>6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Bezfarebný,</a:t>
            </a:r>
          </a:p>
          <a:p>
            <a:r>
              <a:rPr lang="sk-SK" dirty="0"/>
              <a:t>h</a:t>
            </a:r>
            <a:r>
              <a:rPr lang="sk-SK" dirty="0" smtClean="0"/>
              <a:t>orľavý,</a:t>
            </a:r>
          </a:p>
          <a:p>
            <a:r>
              <a:rPr lang="sk-SK" dirty="0"/>
              <a:t>c</a:t>
            </a:r>
            <a:r>
              <a:rPr lang="sk-SK" dirty="0" smtClean="0"/>
              <a:t>harakteristický zápach,</a:t>
            </a:r>
          </a:p>
          <a:p>
            <a:r>
              <a:rPr lang="sk-SK" dirty="0"/>
              <a:t>k</a:t>
            </a:r>
            <a:r>
              <a:rPr lang="sk-SK" dirty="0" smtClean="0"/>
              <a:t>arcinogénny</a:t>
            </a:r>
            <a:r>
              <a:rPr lang="sk-SK" dirty="0"/>
              <a:t>.</a:t>
            </a:r>
            <a:endParaRPr lang="sk-SK" dirty="0" smtClean="0"/>
          </a:p>
          <a:p>
            <a:pPr marL="68580" indent="0">
              <a:buNone/>
            </a:pPr>
            <a:r>
              <a:rPr lang="sk-SK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Využitie</a:t>
            </a:r>
            <a:r>
              <a:rPr lang="sk-SK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r>
              <a:rPr lang="sk-SK" dirty="0" smtClean="0"/>
              <a:t> rozpúšťadlo, výroba anorganických látok (</a:t>
            </a:r>
            <a:r>
              <a:rPr lang="sk-SK" dirty="0" err="1" smtClean="0"/>
              <a:t>nitrobenzén</a:t>
            </a:r>
            <a:r>
              <a:rPr lang="sk-SK" dirty="0" smtClean="0"/>
              <a:t>, </a:t>
            </a:r>
            <a:r>
              <a:rPr lang="sk-SK" dirty="0" err="1" smtClean="0"/>
              <a:t>styrén</a:t>
            </a:r>
            <a:r>
              <a:rPr lang="sk-SK" dirty="0" smtClean="0"/>
              <a:t>)</a:t>
            </a:r>
          </a:p>
          <a:p>
            <a:endParaRPr lang="sk-SK" dirty="0"/>
          </a:p>
        </p:txBody>
      </p:sp>
      <p:pic>
        <p:nvPicPr>
          <p:cNvPr id="7172" name="Picture 4" descr="https://upload.wikimedia.org/wikipedia/commons/thumb/9/9c/Benz1.png/250px-Benz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860" y="1844824"/>
            <a:ext cx="3101330" cy="3659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45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T</a:t>
            </a:r>
            <a:r>
              <a:rPr lang="sk-SK" dirty="0" smtClean="0"/>
              <a:t>oluén (</a:t>
            </a:r>
            <a:r>
              <a:rPr lang="sk-SK" dirty="0" err="1" smtClean="0"/>
              <a:t>metylbenzén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sk-SK" sz="2500" dirty="0" smtClean="0"/>
              <a:t>Kvapalina podobná benzénu,</a:t>
            </a:r>
          </a:p>
          <a:p>
            <a:r>
              <a:rPr lang="sk-SK" sz="2500" dirty="0"/>
              <a:t>r</a:t>
            </a:r>
            <a:r>
              <a:rPr lang="sk-SK" sz="2500" dirty="0" smtClean="0"/>
              <a:t>ozpúšťadlo,</a:t>
            </a:r>
          </a:p>
          <a:p>
            <a:r>
              <a:rPr lang="sk-SK" sz="2500" dirty="0"/>
              <a:t>o</a:t>
            </a:r>
            <a:r>
              <a:rPr lang="sk-SK" sz="2500" dirty="0" smtClean="0"/>
              <a:t>xidáciou vzniká kyselina </a:t>
            </a:r>
            <a:r>
              <a:rPr lang="sk-SK" sz="2500" dirty="0" err="1" smtClean="0"/>
              <a:t>benzoová</a:t>
            </a:r>
            <a:r>
              <a:rPr lang="sk-SK" sz="2500" dirty="0"/>
              <a:t>.</a:t>
            </a:r>
            <a:endParaRPr lang="sk-SK" sz="2500" dirty="0" smtClean="0"/>
          </a:p>
          <a:p>
            <a:pPr marL="68580" indent="0">
              <a:buNone/>
            </a:pPr>
            <a:r>
              <a:rPr lang="sk-SK" sz="25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Využitie:</a:t>
            </a:r>
            <a:r>
              <a:rPr lang="sk-SK" sz="2500" b="1" u="sng" dirty="0"/>
              <a:t> </a:t>
            </a:r>
            <a:r>
              <a:rPr lang="sk-SK" sz="2500" dirty="0" smtClean="0"/>
              <a:t>výroba umelého sladidla sacharínu, </a:t>
            </a:r>
            <a:r>
              <a:rPr lang="sk-SK" sz="2500" dirty="0" err="1" smtClean="0"/>
              <a:t>výbušnin</a:t>
            </a:r>
            <a:r>
              <a:rPr lang="sk-SK" sz="2500" dirty="0" smtClean="0"/>
              <a:t> TNT</a:t>
            </a:r>
            <a:endParaRPr lang="sk-SK" sz="2500" b="1" u="sng" dirty="0" smtClean="0"/>
          </a:p>
          <a:p>
            <a:endParaRPr lang="sk-SK" sz="2500" dirty="0"/>
          </a:p>
        </p:txBody>
      </p:sp>
      <p:sp>
        <p:nvSpPr>
          <p:cNvPr id="5" name="AutoShape 2" descr="data:image/png;base64,iVBORw0KGgoAAAANSUhEUgAAASIAAACuCAMAAAClZfCTAAABIFBMVEX///8AAABZWVlLTktTTlP29vZfX19iXmIpLCkwLDCUk5TL2suWk5ZRTlGUlJTt2u3h2uGUl5TJ0cn//f/w8/D8//zt4O3P1M+Jlonj6OOlo6XT1dNudG58f3xOTk748Pjf1N/Pys/1//Xt7O3HyscgJCB2hHaorKhia2LX79eBiYF2b3bd3t0AEQAfIB+7wbtZZ1nCu8JCUEK0trQ0RzQNJw3AscAzKjOmnKbQwdAuOy5rZ2t2mHYgJiDl9OWUnJQ+PT6OfY5jVGOjkaMXDxctSi1MQ0ystqyTpJMhCSEcCRw9Kz2xyLE0KDQcFRwjMyMGEgZQP1AwFDA6NjpKLkrBq8EACwAxNzEZKhl2ZnaXjJc8Ujyzq7MJAAkAGAAvHC9HOU6qAAAGJklEQVR4nO2cfVfaWBDGeUTQdVFRA4oSAaENBgSR1jfWotZK16pt7ba+of3+32ITQZoL4qDJMfFmfn/khNuYM+c5c2fmUmYCAYZhGIZhGIZhGH8SvcKvy6J517gyr1vX7trjPRZKhUwmD1MjPWkuNOCyRZ6jpJrXvHnVC+btOkskkm4JEkoZl8KdWlWWSERDqHOvo3RxdHHAEok0rRIdlg10lkhkuiVIvBK4D9d3sWimnHHRKI9xo5nXwq1x2bsL15op0U4kWXDTKk9RhVZM6DCdpuVFTUOieD0Q4P3WoTJautgw91lg4i6jNU/MayKiummU10gpvWvl+bWXN+Q1kUoEArWy21Z4iVj3QnZNyZ4l3DDFo1RrM91LkeCi5oYpXmWsFKIf8jcToywRwRRLRDHGElFE/mKJCFgikjGWiIK9iISTPgknfRJO+iQcrkk4XJNMsEQU7EUknPRJOOmTcNIn4aRPwuGahJM+CXsRCSd9Ek76JJz0SVgiEg7XJJz0SdiLSDgWkXDSJ2EvImGJSDhck3DSJ2EvImGJSDjpk3BGI2GJKJYKR3G3bfA0scoodlDv6XFg7ikuYmRW2cP5tNuWeBQliYu7Ds9oELVlt63xIKkrbDTvP5S3EUm5aY0HWdJKmMv++axMYGedQ5KF6XfIR8Wl6D6CRXes8SDpPMYfaDPPnUHlGskk+xbnfdo6tQNs8m4LaQc3mw90DLcw5BvPvaQ5HqSyg7dZ60KiS5GFryj4uS828wOXQkhWVGx0P9T4hamedlmfkM0jOGtdUOo43exVI3SFUtmPIik6bhrCSvW8a9N1KIax//C/yIy2gogQpTPXyKf7Pp4DrvxVbpdHu0qeaB7Dj07gidUBHzXrLw8jmLYuZOdwUqX+KltA0CffABhZ671YKjZPB9tFlS/QfVAAxOaAj8JK7hbJQWNxE5iXPLfNHB91Ocz0MMLpwV9guODvY4eN8hSz41gVHMaIL4eVp53Cit9Rk3a3FVWciVlronvTDYSx2+oOmeQtUjp+i6XiMTD1vFpnHiAT4OtDO1iJCHssF0Th2RVztIbDBftGeYuhUyGAxMM43LLzvtwpxuxZ5DnC45YPMRWo2H3jlyG7b/AYI8HObajuSLwNyitRdRd7Thzb5ZUoh/3ZR58cFOkk6sSipeijzw3OuHQSDTv0IuVTu5YaZon6MIm2G16zRH1Yxt+tm0XZJLIkfXtMIt26kW6jOSZRAu2TB0vUD3klCi869KI40q0b6WKR8+FavtLR8aTPEvVDXi/ipE/CGY2EJSIZcSrpdzYan/T7IW+45qRPwl5E4lgs6hxApItFnNFIWCISrq5JOFyTcNInYS8iEX72YIf4vRdJ960jZzQSloiEkz6JY7FI3v+N5aRPwkmfxDGJ4tJ6kYMZrf0jN+nCtYMStb2IJepHXFqJHPvZwzLafXvyJv1U3V4fUAjtXyRLF647EsUPbj/a6rq7b+yXV6JAYs9m+0cb6SSyhutoHkn7c3ekC9cj76yf1jfQf5bKgEgnUQ2b1sb87D/YtrnbpJNI0fFe6K9KryFvY4KjMgfZJDKy/Sq2hXyfOYf+zClXyjzwwACWV09s6wfUD5aFUB1v+sy/epRQeQeFD/Rzr5HUPEpC328xjPCTe1wXgtiXrjH2D4lk1/iU3Db0J7VZJ8axLfnssMwuVGtTY2wKR8cDh5W4jje2u2o9jxGBDhpCAZDHbnqwP/18dKPbradeBcoqztPWhcwZ1AEcqbGBPad6Ij1PT1GkgRzhnLlA3lfDeX/+uhE0ye7hx2NjsKI1rDlx+H1NGAd+cajVwglq/eJMSMc3zYdzQmf/Q37S8nmmCXx+MCQZtfTUCxnlNZobqAtFkYp/e5r4Z8pHKPhrGp+V7AS+CEOtFoa6TySzwxjy91Dn4iFGHjnwx9+i9JxjnFxUb/sWRSEVtxLOcnoGczcrjQfSlaLhm/ry1niT4giGesrm8jmS0s6VewblE6iCIyUW8d2ZCTXSMLMJ/OyIVLz0zbDUpxAyDvytb8rMkbM+Grn7FCrGbjOOINppV0HJWGgAm1/Fr9yYLhTV77X0ABR9eKBnGIZhGIZhGIZhBuV/dfJ700BghIk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6" name="AutoShape 4" descr="data:image/png;base64,iVBORw0KGgoAAAANSUhEUgAAASIAAACuCAMAAAClZfCTAAABIFBMVEX///8AAABZWVlLTktTTlP29vZfX19iXmIpLCkwLDCUk5TL2suWk5ZRTlGUlJTt2u3h2uGUl5TJ0cn//f/w8/D8//zt4O3P1M+Jlonj6OOlo6XT1dNudG58f3xOTk748Pjf1N/Pys/1//Xt7O3HyscgJCB2hHaorKhia2LX79eBiYF2b3bd3t0AEQAfIB+7wbtZZ1nCu8JCUEK0trQ0RzQNJw3AscAzKjOmnKbQwdAuOy5rZ2t2mHYgJiDl9OWUnJQ+PT6OfY5jVGOjkaMXDxctSi1MQ0ystqyTpJMhCSEcCRw9Kz2xyLE0KDQcFRwjMyMGEgZQP1AwFDA6NjpKLkrBq8EACwAxNzEZKhl2ZnaXjJc8Ujyzq7MJAAkAGAAvHC9HOU6qAAAGJklEQVR4nO2cfVfaWBDGeUTQdVFRA4oSAaENBgSR1jfWotZK16pt7ba+of3+32ITQZoL4qDJMfFmfn/khNuYM+c5c2fmUmYCAYZhGIZhGIZhGH8SvcKvy6J517gyr1vX7trjPRZKhUwmD1MjPWkuNOCyRZ6jpJrXvHnVC+btOkskkm4JEkoZl8KdWlWWSERDqHOvo3RxdHHAEok0rRIdlg10lkhkuiVIvBK4D9d3sWimnHHRKI9xo5nXwq1x2bsL15op0U4kWXDTKk9RhVZM6DCdpuVFTUOieD0Q4P3WoTJautgw91lg4i6jNU/MayKiummU10gpvWvl+bWXN+Q1kUoEArWy21Z4iVj3QnZNyZ4l3DDFo1RrM91LkeCi5oYpXmWsFKIf8jcToywRwRRLRDHGElFE/mKJCFgikjGWiIK9iISTPgknfRJO+iQcrkk4XJNMsEQU7EUknPRJOOmTcNIn4aRPwuGahJM+CXsRCSd9Ek76JJz0SVgiEg7XJJz0SdiLSDgWkXDSJ2EvImGJSDhck3DSJ2EvImGJSDjpk3BGI2GJKJYKR3G3bfA0scoodlDv6XFg7ikuYmRW2cP5tNuWeBQliYu7Ds9oELVlt63xIKkrbDTvP5S3EUm5aY0HWdJKmMv++axMYGedQ5KF6XfIR8Wl6D6CRXes8SDpPMYfaDPPnUHlGskk+xbnfdo6tQNs8m4LaQc3mw90DLcw5BvPvaQ5HqSyg7dZ60KiS5GFryj4uS828wOXQkhWVGx0P9T4hamedlmfkM0jOGtdUOo43exVI3SFUtmPIik6bhrCSvW8a9N1KIax//C/yIy2gogQpTPXyKf7Pp4DrvxVbpdHu0qeaB7Dj07gidUBHzXrLw8jmLYuZOdwUqX+KltA0CffABhZ671YKjZPB9tFlS/QfVAAxOaAj8JK7hbJQWNxE5iXPLfNHB91Ocz0MMLpwV9guODvY4eN8hSz41gVHMaIL4eVp53Cit9Rk3a3FVWciVlronvTDYSx2+oOmeQtUjp+i6XiMTD1vFpnHiAT4OtDO1iJCHssF0Th2RVztIbDBftGeYuhUyGAxMM43LLzvtwpxuxZ5DnC45YPMRWo2H3jlyG7b/AYI8HObajuSLwNyitRdRd7Thzb5ZUoh/3ZR58cFOkk6sSipeijzw3OuHQSDTv0IuVTu5YaZon6MIm2G16zRH1Yxt+tm0XZJLIkfXtMIt26kW6jOSZRAu2TB0vUD3klCi869KI40q0b6WKR8+FavtLR8aTPEvVDXi/ipE/CGY2EJSIZcSrpdzYan/T7IW+45qRPwl5E4lgs6hxApItFnNFIWCISrq5JOFyTcNInYS8iEX72YIf4vRdJ960jZzQSloiEkz6JY7FI3v+N5aRPwkmfxDGJ4tJ6kYMZrf0jN+nCtYMStb2IJepHXFqJHPvZwzLafXvyJv1U3V4fUAjtXyRLF647EsUPbj/a6rq7b+yXV6JAYs9m+0cb6SSyhutoHkn7c3ekC9cj76yf1jfQf5bKgEgnUQ2b1sb87D/YtrnbpJNI0fFe6K9KryFvY4KjMgfZJDKy/Sq2hXyfOYf+zClXyjzwwACWV09s6wfUD5aFUB1v+sy/epRQeQeFD/Rzr5HUPEpC328xjPCTe1wXgtiXrjH2D4lk1/iU3Db0J7VZJ8axLfnssMwuVGtTY2wKR8cDh5W4jje2u2o9jxGBDhpCAZDHbnqwP/18dKPbradeBcoqztPWhcwZ1AEcqbGBPad6Ij1PT1GkgRzhnLlA3lfDeX/+uhE0ye7hx2NjsKI1rDlx+H1NGAd+cajVwglq/eJMSMc3zYdzQmf/Q37S8nmmCXx+MCQZtfTUCxnlNZobqAtFkYp/e5r4Z8pHKPhrGp+V7AS+CEOtFoa6TySzwxjy91Dn4iFGHjnwx9+i9JxjnFxUb/sWRSEVtxLOcnoGczcrjQfSlaLhm/ry1niT4giGesrm8jmS0s6VewblE6iCIyUW8d2ZCTXSMLMJ/OyIVLz0zbDUpxAyDvytb8rMkbM+Grn7FCrGbjOOINppV0HJWGgAm1/Fr9yYLhTV77X0ABR9eKBnGIZhGIZhGIZhBuV/dfJ700BghIkAAAAASUVORK5CYII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7" name="AutoShape 6" descr="data:image/png;base64,iVBORw0KGgoAAAANSUhEUgAAASIAAACuCAMAAAClZfCTAAABIFBMVEX///8AAABZWVlLTktTTlP29vZfX19iXmIpLCkwLDCUk5TL2suWk5ZRTlGUlJTt2u3h2uGUl5TJ0cn//f/w8/D8//zt4O3P1M+Jlonj6OOlo6XT1dNudG58f3xOTk748Pjf1N/Pys/1//Xt7O3HyscgJCB2hHaorKhia2LX79eBiYF2b3bd3t0AEQAfIB+7wbtZZ1nCu8JCUEK0trQ0RzQNJw3AscAzKjOmnKbQwdAuOy5rZ2t2mHYgJiDl9OWUnJQ+PT6OfY5jVGOjkaMXDxctSi1MQ0ystqyTpJMhCSEcCRw9Kz2xyLE0KDQcFRwjMyMGEgZQP1AwFDA6NjpKLkrBq8EACwAxNzEZKhl2ZnaXjJc8Ujyzq7MJAAkAGAAvHC9HOU6qAAAGJklEQVR4nO2cfVfaWBDGeUTQdVFRA4oSAaENBgSR1jfWotZK16pt7ba+of3+32ITQZoL4qDJMfFmfn/khNuYM+c5c2fmUmYCAYZhGIZhGIZhGH8SvcKvy6J517gyr1vX7trjPRZKhUwmD1MjPWkuNOCyRZ6jpJrXvHnVC+btOkskkm4JEkoZl8KdWlWWSERDqHOvo3RxdHHAEok0rRIdlg10lkhkuiVIvBK4D9d3sWimnHHRKI9xo5nXwq1x2bsL15op0U4kWXDTKk9RhVZM6DCdpuVFTUOieD0Q4P3WoTJautgw91lg4i6jNU/MayKiummU10gpvWvl+bWXN+Q1kUoEArWy21Z4iVj3QnZNyZ4l3DDFo1RrM91LkeCi5oYpXmWsFKIf8jcToywRwRRLRDHGElFE/mKJCFgikjGWiIK9iISTPgknfRJO+iQcrkk4XJNMsEQU7EUknPRJOOmTcNIn4aRPwuGahJM+CXsRCSd9Ek76JJz0SVgiEg7XJJz0SdiLSDgWkXDSJ2EvImGJSDhck3DSJ2EvImGJSDjpk3BGI2GJKJYKR3G3bfA0scoodlDv6XFg7ikuYmRW2cP5tNuWeBQliYu7Ds9oELVlt63xIKkrbDTvP5S3EUm5aY0HWdJKmMv++axMYGedQ5KF6XfIR8Wl6D6CRXes8SDpPMYfaDPPnUHlGskk+xbnfdo6tQNs8m4LaQc3mw90DLcw5BvPvaQ5HqSyg7dZ60KiS5GFryj4uS828wOXQkhWVGx0P9T4hamedlmfkM0jOGtdUOo43exVI3SFUtmPIik6bhrCSvW8a9N1KIax//C/yIy2gogQpTPXyKf7Pp4DrvxVbpdHu0qeaB7Dj07gidUBHzXrLw8jmLYuZOdwUqX+KltA0CffABhZ671YKjZPB9tFlS/QfVAAxOaAj8JK7hbJQWNxE5iXPLfNHB91Ocz0MMLpwV9guODvY4eN8hSz41gVHMaIL4eVp53Cit9Rk3a3FVWciVlronvTDYSx2+oOmeQtUjp+i6XiMTD1vFpnHiAT4OtDO1iJCHssF0Th2RVztIbDBftGeYuhUyGAxMM43LLzvtwpxuxZ5DnC45YPMRWo2H3jlyG7b/AYI8HObajuSLwNyitRdRd7Thzb5ZUoh/3ZR58cFOkk6sSipeijzw3OuHQSDTv0IuVTu5YaZon6MIm2G16zRH1Yxt+tm0XZJLIkfXtMIt26kW6jOSZRAu2TB0vUD3klCi869KI40q0b6WKR8+FavtLR8aTPEvVDXi/ipE/CGY2EJSIZcSrpdzYan/T7IW+45qRPwl5E4lgs6hxApItFnNFIWCISrq5JOFyTcNInYS8iEX72YIf4vRdJ960jZzQSloiEkz6JY7FI3v+N5aRPwkmfxDGJ4tJ6kYMZrf0jN+nCtYMStb2IJepHXFqJHPvZwzLafXvyJv1U3V4fUAjtXyRLF647EsUPbj/a6rq7b+yXV6JAYs9m+0cb6SSyhutoHkn7c3ekC9cj76yf1jfQf5bKgEgnUQ2b1sb87D/YtrnbpJNI0fFe6K9KryFvY4KjMgfZJDKy/Sq2hXyfOYf+zClXyjzwwACWV09s6wfUD5aFUB1v+sy/epRQeQeFD/Rzr5HUPEpC328xjPCTe1wXgtiXrjH2D4lk1/iU3Db0J7VZJ8axLfnssMwuVGtTY2wKR8cDh5W4jje2u2o9jxGBDhpCAZDHbnqwP/18dKPbradeBcoqztPWhcwZ1AEcqbGBPad6Ij1PT1GkgRzhnLlA3lfDeX/+uhE0ye7hx2NjsKI1rDlx+H1NGAd+cajVwglq/eJMSMc3zYdzQmf/Q37S8nmmCXx+MCQZtfTUCxnlNZobqAtFkYp/e5r4Z8pHKPhrGp+V7AS+CEOtFoa6TySzwxjy91Dn4iFGHjnwx9+i9JxjnFxUb/sWRSEVtxLOcnoGczcrjQfSlaLhm/ry1niT4giGesrm8jmS0s6VewblE6iCIyUW8d2ZCTXSMLMJ/OyIVLz0zbDUpxAyDvytb8rMkbM+Grn7FCrGbjOOINppV0HJWGgAm1/Fr9yYLhTV77X0ABR9eKBnGIZhGIZhGIZhBuV/dfJ700BghIkAAAAASUVORK5CYII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9" name="AutoShape 10" descr="data:image/png;base64,iVBORw0KGgoAAAANSUhEUgAAASIAAACuCAMAAAClZfCTAAABIFBMVEX///8AAABZWVlLTktTTlP29vZfX19iXmIpLCkwLDCUk5TL2suWk5ZRTlGUlJTt2u3h2uGUl5TJ0cn//f/w8/D8//zt4O3P1M+Jlonj6OOlo6XT1dNudG58f3xOTk748Pjf1N/Pys/1//Xt7O3HyscgJCB2hHaorKhia2LX79eBiYF2b3bd3t0AEQAfIB+7wbtZZ1nCu8JCUEK0trQ0RzQNJw3AscAzKjOmnKbQwdAuOy5rZ2t2mHYgJiDl9OWUnJQ+PT6OfY5jVGOjkaMXDxctSi1MQ0ystqyTpJMhCSEcCRw9Kz2xyLE0KDQcFRwjMyMGEgZQP1AwFDA6NjpKLkrBq8EACwAxNzEZKhl2ZnaXjJc8Ujyzq7MJAAkAGAAvHC9HOU6qAAAGJklEQVR4nO2cfVfaWBDGeUTQdVFRA4oSAaENBgSR1jfWotZK16pt7ba+of3+32ITQZoL4qDJMfFmfn/khNuYM+c5c2fmUmYCAYZhGIZhGIZhGH8SvcKvy6J517gyr1vX7trjPRZKhUwmD1MjPWkuNOCyRZ6jpJrXvHnVC+btOkskkm4JEkoZl8KdWlWWSERDqHOvo3RxdHHAEok0rRIdlg10lkhkuiVIvBK4D9d3sWimnHHRKI9xo5nXwq1x2bsL15op0U4kWXDTKk9RhVZM6DCdpuVFTUOieD0Q4P3WoTJautgw91lg4i6jNU/MayKiummU10gpvWvl+bWXN+Q1kUoEArWy21Z4iVj3QnZNyZ4l3DDFo1RrM91LkeCi5oYpXmWsFKIf8jcToywRwRRLRDHGElFE/mKJCFgikjGWiIK9iISTPgknfRJO+iQcrkk4XJNMsEQU7EUknPRJOOmTcNIn4aRPwuGahJM+CXsRCSd9Ek76JJz0SVgiEg7XJJz0SdiLSDgWkXDSJ2EvImGJSDhck3DSJ2EvImGJSDjpk3BGI2GJKJYKR3G3bfA0scoodlDv6XFg7ikuYmRW2cP5tNuWeBQliYu7Ds9oELVlt63xIKkrbDTvP5S3EUm5aY0HWdJKmMv++axMYGedQ5KF6XfIR8Wl6D6CRXes8SDpPMYfaDPPnUHlGskk+xbnfdo6tQNs8m4LaQc3mw90DLcw5BvPvaQ5HqSyg7dZ60KiS5GFryj4uS828wOXQkhWVGx0P9T4hamedlmfkM0jOGtdUOo43exVI3SFUtmPIik6bhrCSvW8a9N1KIax//C/yIy2gogQpTPXyKf7Pp4DrvxVbpdHu0qeaB7Dj07gidUBHzXrLw8jmLYuZOdwUqX+KltA0CffABhZ671YKjZPB9tFlS/QfVAAxOaAj8JK7hbJQWNxE5iXPLfNHB91Ocz0MMLpwV9guODvY4eN8hSz41gVHMaIL4eVp53Cit9Rk3a3FVWciVlronvTDYSx2+oOmeQtUjp+i6XiMTD1vFpnHiAT4OtDO1iJCHssF0Th2RVztIbDBftGeYuhUyGAxMM43LLzvtwpxuxZ5DnC45YPMRWo2H3jlyG7b/AYI8HObajuSLwNyitRdRd7Thzb5ZUoh/3ZR58cFOkk6sSipeijzw3OuHQSDTv0IuVTu5YaZon6MIm2G16zRH1Yxt+tm0XZJLIkfXtMIt26kW6jOSZRAu2TB0vUD3klCi869KI40q0b6WKR8+FavtLR8aTPEvVDXi/ipE/CGY2EJSIZcSrpdzYan/T7IW+45qRPwl5E4lgs6hxApItFnNFIWCISrq5JOFyTcNInYS8iEX72YIf4vRdJ960jZzQSloiEkz6JY7FI3v+N5aRPwkmfxDGJ4tJ6kYMZrf0jN+nCtYMStb2IJepHXFqJHPvZwzLafXvyJv1U3V4fUAjtXyRLF647EsUPbj/a6rq7b+yXV6JAYs9m+0cb6SSyhutoHkn7c3ekC9cj76yf1jfQf5bKgEgnUQ2b1sb87D/YtrnbpJNI0fFe6K9KryFvY4KjMgfZJDKy/Sq2hXyfOYf+zClXyjzwwACWV09s6wfUD5aFUB1v+sy/epRQeQeFD/Rzr5HUPEpC328xjPCTe1wXgtiXrjH2D4lk1/iU3Db0J7VZJ8axLfnssMwuVGtTY2wKR8cDh5W4jje2u2o9jxGBDhpCAZDHbnqwP/18dKPbradeBcoqztPWhcwZ1AEcqbGBPad6Ij1PT1GkgRzhnLlA3lfDeX/+uhE0ye7hx2NjsKI1rDlx+H1NGAd+cajVwglq/eJMSMc3zYdzQmf/Q37S8nmmCXx+MCQZtfTUCxnlNZobqAtFkYp/e5r4Z8pHKPhrGp+V7AS+CEOtFoa6TySzwxjy91Dn4iFGHjnwx9+i9JxjnFxUb/sWRSEVtxLOcnoGczcrjQfSlaLhm/ry1niT4giGesrm8jmS0s6VewblE6iCIyUW8d2ZCTXSMLMJ/OyIVLz0zbDUpxAyDvytb8rMkbM+Grn7FCrGbjOOINppV0HJWGgAm1/Fr9yYLhTV77X0ABR9eKBnGIZhGIZhGIZhBuV/dfJ700BghIkAAAAASUVORK5CYII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8204" name="Picture 12" descr="http://o5.fbl.pl/w640/fbl-2008/200802/131692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132856"/>
            <a:ext cx="2669282" cy="36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24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S</a:t>
            </a:r>
            <a:r>
              <a:rPr lang="sk-SK" dirty="0" err="1" smtClean="0"/>
              <a:t>tyrén</a:t>
            </a:r>
            <a:r>
              <a:rPr lang="sk-SK" dirty="0" smtClean="0"/>
              <a:t> (</a:t>
            </a:r>
            <a:r>
              <a:rPr lang="sk-SK" dirty="0" err="1" smtClean="0"/>
              <a:t>vinylbenzén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 smtClean="0"/>
              <a:t>Získava sa katalytickou </a:t>
            </a:r>
            <a:r>
              <a:rPr lang="sk-SK" dirty="0" err="1" smtClean="0"/>
              <a:t>dehydrogenáciou</a:t>
            </a:r>
            <a:r>
              <a:rPr lang="sk-SK" dirty="0" smtClean="0"/>
              <a:t> </a:t>
            </a:r>
            <a:r>
              <a:rPr lang="sk-SK" dirty="0" err="1" smtClean="0"/>
              <a:t>etylbenzénu</a:t>
            </a:r>
            <a:r>
              <a:rPr lang="sk-SK" dirty="0" smtClean="0"/>
              <a:t>.</a:t>
            </a:r>
          </a:p>
          <a:p>
            <a:pPr marL="68580" indent="0">
              <a:buNone/>
            </a:pPr>
            <a:r>
              <a:rPr lang="sk-SK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Využitie: </a:t>
            </a:r>
            <a:r>
              <a:rPr lang="sk-SK" dirty="0" smtClean="0"/>
              <a:t>výroba polystyrénu a </a:t>
            </a:r>
            <a:r>
              <a:rPr lang="sk-SK" dirty="0" err="1" smtClean="0"/>
              <a:t>butadiénstyrenového</a:t>
            </a:r>
            <a:r>
              <a:rPr lang="sk-SK" dirty="0" smtClean="0"/>
              <a:t> kaučuku.</a:t>
            </a:r>
            <a:endParaRPr lang="sk-SK" dirty="0"/>
          </a:p>
        </p:txBody>
      </p:sp>
      <p:pic>
        <p:nvPicPr>
          <p:cNvPr id="9218" name="Picture 2" descr="https://upload.wikimedia.org/wikipedia/commons/thumb/c/cb/Styren.svg/463px-Styre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420888"/>
            <a:ext cx="2736304" cy="3545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18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K</a:t>
            </a:r>
            <a:r>
              <a:rPr lang="sk-SK" dirty="0" err="1" smtClean="0"/>
              <a:t>umén</a:t>
            </a:r>
            <a:r>
              <a:rPr lang="sk-SK" dirty="0" smtClean="0"/>
              <a:t> (</a:t>
            </a:r>
            <a:r>
              <a:rPr lang="sk-SK" dirty="0" err="1" smtClean="0"/>
              <a:t>izopropylbenzén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 smtClean="0"/>
              <a:t>Vzniká reakciou </a:t>
            </a:r>
            <a:r>
              <a:rPr lang="sk-SK" dirty="0" err="1" smtClean="0"/>
              <a:t>propylénu</a:t>
            </a:r>
            <a:r>
              <a:rPr lang="sk-SK" dirty="0" smtClean="0"/>
              <a:t> a benzénu.</a:t>
            </a:r>
          </a:p>
          <a:p>
            <a:pPr marL="68580" indent="0">
              <a:buNone/>
            </a:pPr>
            <a:r>
              <a:rPr lang="sk-SK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Využitie: </a:t>
            </a:r>
            <a:r>
              <a:rPr lang="sk-SK" dirty="0" smtClean="0"/>
              <a:t>výroba fenolu a acetónu</a:t>
            </a:r>
            <a:endParaRPr lang="sk-SK" b="1" u="sng" dirty="0"/>
          </a:p>
        </p:txBody>
      </p:sp>
      <p:pic>
        <p:nvPicPr>
          <p:cNvPr id="10242" name="Picture 2" descr="http://www.oskole.sk/userfiles/image/ch%C3%A9mia/areny/image01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365104"/>
            <a:ext cx="2160240" cy="196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s://upload.wikimedia.org/wikipedia/commons/thumb/8/87/Cumene-2D-skeletal.png/180px-Cumene-2D-skelet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04864"/>
            <a:ext cx="2146548" cy="393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13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X</a:t>
            </a:r>
            <a:r>
              <a:rPr lang="sk-SK" dirty="0" smtClean="0"/>
              <a:t>ylény (</a:t>
            </a:r>
            <a:r>
              <a:rPr lang="sk-SK" dirty="0" err="1" smtClean="0"/>
              <a:t>dimetylbenzén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 smtClean="0"/>
              <a:t>Rozpúšťadlo.</a:t>
            </a:r>
          </a:p>
          <a:p>
            <a:pPr marL="68580" indent="0">
              <a:buNone/>
            </a:pPr>
            <a:r>
              <a:rPr lang="sk-SK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Využitie</a:t>
            </a:r>
            <a:r>
              <a:rPr lang="sk-SK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endParaRPr lang="sk-SK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" indent="0">
              <a:buNone/>
            </a:pP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o-xylén</a:t>
            </a:r>
            <a:r>
              <a:rPr lang="sk-SK" dirty="0" smtClean="0"/>
              <a:t> = výroba </a:t>
            </a:r>
            <a:r>
              <a:rPr lang="sk-SK" dirty="0" err="1" smtClean="0"/>
              <a:t>anhydridu</a:t>
            </a:r>
            <a:r>
              <a:rPr lang="sk-SK" dirty="0" smtClean="0"/>
              <a:t> </a:t>
            </a:r>
            <a:r>
              <a:rPr lang="sk-SK" dirty="0" err="1" smtClean="0"/>
              <a:t>kys</a:t>
            </a:r>
            <a:r>
              <a:rPr lang="sk-SK" dirty="0" smtClean="0"/>
              <a:t>. </a:t>
            </a:r>
            <a:r>
              <a:rPr lang="sk-SK" dirty="0" err="1"/>
              <a:t>f</a:t>
            </a:r>
            <a:r>
              <a:rPr lang="sk-SK" dirty="0" err="1" smtClean="0"/>
              <a:t>talovej</a:t>
            </a:r>
            <a:endParaRPr lang="sk-SK" dirty="0" smtClean="0"/>
          </a:p>
          <a:p>
            <a:pPr marL="68580" indent="0">
              <a:buNone/>
            </a:pPr>
            <a:r>
              <a:rPr lang="sk-SK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</a:t>
            </a: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-xylén</a:t>
            </a:r>
            <a:r>
              <a:rPr lang="sk-SK" dirty="0" smtClean="0"/>
              <a:t> = výroba </a:t>
            </a:r>
            <a:r>
              <a:rPr lang="sk-SK" dirty="0" err="1" smtClean="0"/>
              <a:t>kys</a:t>
            </a:r>
            <a:r>
              <a:rPr lang="sk-SK" dirty="0" smtClean="0"/>
              <a:t>. </a:t>
            </a:r>
            <a:r>
              <a:rPr lang="sk-SK" dirty="0" err="1" smtClean="0"/>
              <a:t>tereftalovej</a:t>
            </a:r>
            <a:r>
              <a:rPr lang="sk-SK" dirty="0" smtClean="0"/>
              <a:t> </a:t>
            </a:r>
            <a:endParaRPr lang="sk-SK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708920"/>
            <a:ext cx="4161049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771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N</a:t>
            </a:r>
            <a:r>
              <a:rPr lang="sk-SK" dirty="0" err="1" smtClean="0"/>
              <a:t>aftalén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 smtClean="0"/>
              <a:t>Biela kryštalická zlúčenina,</a:t>
            </a:r>
          </a:p>
          <a:p>
            <a:r>
              <a:rPr lang="sk-SK" dirty="0"/>
              <a:t>t</a:t>
            </a:r>
            <a:r>
              <a:rPr lang="sk-SK" dirty="0" smtClean="0"/>
              <a:t>ypický zápach,</a:t>
            </a:r>
          </a:p>
          <a:p>
            <a:r>
              <a:rPr lang="sk-SK" dirty="0"/>
              <a:t>ľ</a:t>
            </a:r>
            <a:r>
              <a:rPr lang="sk-SK" dirty="0" smtClean="0"/>
              <a:t>ahko sublimuje.</a:t>
            </a:r>
          </a:p>
          <a:p>
            <a:pPr marL="68580" indent="0">
              <a:buNone/>
            </a:pPr>
            <a:r>
              <a:rPr lang="sk-SK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Využitie: </a:t>
            </a:r>
            <a:r>
              <a:rPr lang="sk-SK" dirty="0" smtClean="0"/>
              <a:t>Výroba farbív, kyseliny </a:t>
            </a:r>
            <a:r>
              <a:rPr lang="sk-SK" dirty="0" err="1" smtClean="0"/>
              <a:t>ftalovej</a:t>
            </a:r>
            <a:r>
              <a:rPr lang="sk-SK" dirty="0" smtClean="0"/>
              <a:t>.</a:t>
            </a:r>
            <a:endParaRPr lang="sk-SK" b="1" u="sng" dirty="0"/>
          </a:p>
        </p:txBody>
      </p:sp>
      <p:pic>
        <p:nvPicPr>
          <p:cNvPr id="6148" name="Picture 4" descr="http://www.irz.cz/repository/naftale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060848"/>
            <a:ext cx="3888432" cy="3009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88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</a:t>
            </a:r>
            <a:r>
              <a:rPr lang="sk-SK" dirty="0" smtClean="0"/>
              <a:t>ntracén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971600" y="2132856"/>
            <a:ext cx="3419856" cy="3493008"/>
          </a:xfrm>
        </p:spPr>
        <p:txBody>
          <a:bodyPr>
            <a:noAutofit/>
          </a:bodyPr>
          <a:lstStyle/>
          <a:p>
            <a:r>
              <a:rPr lang="sk-SK" dirty="0" smtClean="0"/>
              <a:t>Bezfarebná kryštalická látka,</a:t>
            </a:r>
          </a:p>
          <a:p>
            <a:r>
              <a:rPr lang="sk-SK" dirty="0"/>
              <a:t>v</a:t>
            </a:r>
            <a:r>
              <a:rPr lang="sk-SK" dirty="0" smtClean="0"/>
              <a:t>o vode nerozpustný,</a:t>
            </a:r>
          </a:p>
          <a:p>
            <a:r>
              <a:rPr lang="sk-SK" dirty="0" smtClean="0"/>
              <a:t>Rozpustný v rozpúšťadlách ako sírouhlík (CS2), alkoholy, toluén</a:t>
            </a:r>
          </a:p>
          <a:p>
            <a:pPr marL="68580" indent="0">
              <a:buNone/>
            </a:pPr>
            <a:r>
              <a:rPr lang="sk-SK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Využitie: </a:t>
            </a:r>
            <a:r>
              <a:rPr lang="sk-SK" dirty="0" smtClean="0"/>
              <a:t>farbív, plastov, syntetických vlákien</a:t>
            </a:r>
            <a:br>
              <a:rPr lang="sk-SK" dirty="0" smtClean="0"/>
            </a:br>
            <a:endParaRPr lang="sk-SK" dirty="0"/>
          </a:p>
        </p:txBody>
      </p:sp>
      <p:pic>
        <p:nvPicPr>
          <p:cNvPr id="12290" name="Picture 2" descr="https://upload.wikimedia.org/wikipedia/commons/thumb/7/72/Anthracene2.png/200px-Anthracen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95885"/>
            <a:ext cx="2985120" cy="1462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s://upload.wikimedia.org/wikipedia/commons/thumb/1/12/Anthracene.svg/200px-Anthracene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026" y="2348880"/>
            <a:ext cx="3525180" cy="141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319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>
                <a:solidFill>
                  <a:schemeClr val="tx1"/>
                </a:solidFill>
              </a:rPr>
              <a:t>d</a:t>
            </a:r>
            <a:r>
              <a:rPr lang="sk-SK" dirty="0" smtClean="0">
                <a:solidFill>
                  <a:schemeClr val="tx1"/>
                </a:solidFill>
              </a:rPr>
              <a:t>ĺžky väzby medzi všetkými atómami uhlíka je rovnaká = 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0,139nm</a:t>
            </a:r>
            <a:r>
              <a:rPr lang="sk-SK" b="1" dirty="0" smtClean="0">
                <a:solidFill>
                  <a:schemeClr val="tx1"/>
                </a:solidFill>
              </a:rPr>
              <a:t>,</a:t>
            </a:r>
          </a:p>
          <a:p>
            <a:r>
              <a:rPr lang="sk-SK" dirty="0">
                <a:solidFill>
                  <a:schemeClr val="tx1"/>
                </a:solidFill>
              </a:rPr>
              <a:t>v</a:t>
            </a:r>
            <a:r>
              <a:rPr lang="sk-SK" dirty="0" smtClean="0">
                <a:solidFill>
                  <a:schemeClr val="tx1"/>
                </a:solidFill>
              </a:rPr>
              <a:t>äzbový uhol je 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120°</a:t>
            </a:r>
            <a:r>
              <a:rPr lang="sk-SK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k-SK" dirty="0" smtClean="0">
                <a:solidFill>
                  <a:schemeClr val="tx1"/>
                </a:solidFill>
              </a:rPr>
              <a:t>a hybridizácia 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sp</a:t>
            </a:r>
            <a:r>
              <a:rPr lang="sk-SK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sk-SK" dirty="0" smtClean="0">
                <a:solidFill>
                  <a:schemeClr val="tx1"/>
                </a:solidFill>
              </a:rPr>
              <a:t> ,</a:t>
            </a:r>
          </a:p>
          <a:p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Delokalizačná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energia </a:t>
            </a:r>
            <a:r>
              <a:rPr lang="sk-SK" b="1" dirty="0" smtClean="0">
                <a:solidFill>
                  <a:schemeClr val="tx1"/>
                </a:solidFill>
              </a:rPr>
              <a:t>= </a:t>
            </a:r>
            <a:r>
              <a:rPr lang="sk-SK" dirty="0" smtClean="0">
                <a:solidFill>
                  <a:schemeClr val="tx1"/>
                </a:solidFill>
              </a:rPr>
              <a:t>Rozdiel energie štruktúry s lokalizovanými dvojitými väzbami a skutočnou energiou zlúčeniny.</a:t>
            </a:r>
          </a:p>
          <a:p>
            <a:pPr marL="68580" indent="0">
              <a:buNone/>
            </a:pP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(čím je táto energia väčšia, tým sú zlúčeniny stabilnejšie)</a:t>
            </a:r>
          </a:p>
          <a:p>
            <a:pPr marL="68580" indent="0" algn="ctr">
              <a:buNone/>
            </a:pPr>
            <a:r>
              <a:rPr lang="sk-SK" b="1" dirty="0" smtClean="0">
                <a:solidFill>
                  <a:schemeClr val="tx1"/>
                </a:solidFill>
              </a:rPr>
              <a:t>E cyklohex</a:t>
            </a:r>
            <a:r>
              <a:rPr lang="sk-SK" dirty="0" smtClean="0">
                <a:solidFill>
                  <a:schemeClr val="tx1"/>
                </a:solidFill>
              </a:rPr>
              <a:t>-</a:t>
            </a:r>
            <a:r>
              <a:rPr lang="sk-SK" b="1" dirty="0" smtClean="0">
                <a:solidFill>
                  <a:schemeClr val="tx1"/>
                </a:solidFill>
              </a:rPr>
              <a:t>1,2,3</a:t>
            </a:r>
            <a:r>
              <a:rPr lang="sk-SK" dirty="0" smtClean="0">
                <a:solidFill>
                  <a:schemeClr val="tx1"/>
                </a:solidFill>
              </a:rPr>
              <a:t>-</a:t>
            </a:r>
            <a:r>
              <a:rPr lang="sk-SK" b="1" dirty="0" smtClean="0">
                <a:solidFill>
                  <a:schemeClr val="tx1"/>
                </a:solidFill>
              </a:rPr>
              <a:t>trián 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–</a:t>
            </a:r>
            <a:r>
              <a:rPr lang="sk-SK" b="1" dirty="0" smtClean="0">
                <a:solidFill>
                  <a:schemeClr val="tx1"/>
                </a:solidFill>
              </a:rPr>
              <a:t> E benzén 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=</a:t>
            </a:r>
            <a:r>
              <a:rPr lang="sk-SK" b="1" dirty="0" smtClean="0">
                <a:solidFill>
                  <a:schemeClr val="tx1"/>
                </a:solidFill>
              </a:rPr>
              <a:t> 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151kJ.mol</a:t>
            </a:r>
            <a:r>
              <a:rPr lang="sk-SK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-1</a:t>
            </a:r>
            <a:r>
              <a:rPr lang="sk-SK" b="1" dirty="0" smtClean="0">
                <a:solidFill>
                  <a:schemeClr val="tx1"/>
                </a:solidFill>
              </a:rPr>
              <a:t> </a:t>
            </a:r>
            <a:endParaRPr lang="sk-SK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47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</a:t>
            </a:r>
            <a:r>
              <a:rPr lang="sk-SK" dirty="0" err="1" smtClean="0"/>
              <a:t>enantrén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68580" indent="0">
              <a:buNone/>
            </a:pPr>
            <a:r>
              <a:rPr lang="sk-SK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Využitie: </a:t>
            </a:r>
            <a:r>
              <a:rPr lang="sk-S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k-SK" dirty="0" smtClean="0"/>
              <a:t>Výroba farbív, výbušnín, syntéza liečiv.</a:t>
            </a:r>
            <a:endParaRPr lang="sk-SK" b="1" u="sng" dirty="0"/>
          </a:p>
        </p:txBody>
      </p:sp>
      <p:pic>
        <p:nvPicPr>
          <p:cNvPr id="11266" name="Picture 2" descr="http://www.mojechemie.cz/images/thumb/Fenantren.png/120px-Fenantr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17032"/>
            <a:ext cx="2448272" cy="222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s://upload.wikimedia.org/wikipedia/commons/thumb/8/81/Phenanthren_-_Phenanthrene.svg/150px-Phenanthren_-_Phenanthrene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073068"/>
            <a:ext cx="3168352" cy="2576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12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348880"/>
            <a:ext cx="9144000" cy="2304256"/>
          </a:xfrm>
        </p:spPr>
        <p:txBody>
          <a:bodyPr anchor="ctr">
            <a:normAutofit/>
          </a:bodyPr>
          <a:lstStyle/>
          <a:p>
            <a:pPr algn="ctr"/>
            <a:r>
              <a:rPr lang="sk-SK" sz="6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Ďakujem za pozornosť.</a:t>
            </a:r>
            <a:endParaRPr lang="sk-SK" sz="6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945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2050" name="Picture 2" descr="Zdroj: http://docs.google.com/gview?a=v&amp;q=cache:c5PRDiFRpYAJ:www.fns.uniba.sk/fileadmin/user_upload/editors/chem/kor/organika/Org-8_Aromatika.pdf+aromaticke+uhlovodiky+reakcie&amp;hl=sk&amp;gl=sk&amp;sig=AFQjCNGvkonHM1YueYH-0Xoy_k8i2Tpe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914"/>
            <a:ext cx="9144000" cy="6901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51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712968" cy="1143000"/>
          </a:xfrm>
        </p:spPr>
        <p:txBody>
          <a:bodyPr anchor="ctr">
            <a:noAutofit/>
          </a:bodyPr>
          <a:lstStyle/>
          <a:p>
            <a:pPr algn="ctr"/>
            <a:r>
              <a:rPr lang="sk-SK" sz="5400" b="1" dirty="0" smtClean="0"/>
              <a:t>P</a:t>
            </a:r>
            <a:r>
              <a:rPr lang="sk-SK" sz="5400" dirty="0" smtClean="0"/>
              <a:t>odmienka </a:t>
            </a:r>
            <a:r>
              <a:rPr lang="sk-SK" sz="5400" b="1" dirty="0" smtClean="0"/>
              <a:t>a</a:t>
            </a:r>
            <a:r>
              <a:rPr lang="sk-SK" sz="5400" dirty="0" smtClean="0"/>
              <a:t>romatickosti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arenR"/>
            </a:pPr>
            <a:r>
              <a:rPr lang="sk-SK" dirty="0" smtClean="0"/>
              <a:t>Molekula musí obsahovať aspoň 1 rovinný cyklus.</a:t>
            </a:r>
          </a:p>
          <a:p>
            <a:pPr marL="525780" indent="-457200">
              <a:buFont typeface="+mj-lt"/>
              <a:buAutoNum type="arabicParenR"/>
            </a:pPr>
            <a:r>
              <a:rPr lang="sk-SK" dirty="0" smtClean="0"/>
              <a:t>Nízka </a:t>
            </a:r>
            <a:r>
              <a:rPr lang="sk-SK" dirty="0" err="1" smtClean="0"/>
              <a:t>delokalizačná</a:t>
            </a:r>
            <a:r>
              <a:rPr lang="sk-SK" dirty="0" smtClean="0"/>
              <a:t> energia -&gt; vysoká stabilita zlúčenín.</a:t>
            </a:r>
          </a:p>
          <a:p>
            <a:pPr marL="525780" indent="-457200">
              <a:buFont typeface="+mj-lt"/>
              <a:buAutoNum type="arabicParenR"/>
            </a:pPr>
            <a:r>
              <a:rPr lang="sk-SK" dirty="0" smtClean="0"/>
              <a:t>Dĺžka väzby 0,139 nm.</a:t>
            </a:r>
          </a:p>
          <a:p>
            <a:pPr marL="525780" indent="-457200">
              <a:buFont typeface="+mj-lt"/>
              <a:buAutoNum type="arabicParenR"/>
            </a:pP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Huckelovo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pravidlo = (4n+2)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elektrónov,</a:t>
            </a:r>
            <a:b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k-SK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n=počet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kruhov</a:t>
            </a:r>
          </a:p>
          <a:p>
            <a:pPr marL="525780" indent="-457200">
              <a:buFont typeface="+mj-lt"/>
              <a:buAutoNum type="arabicParenR"/>
            </a:pPr>
            <a:r>
              <a:rPr lang="sk-SK" dirty="0" err="1" smtClean="0">
                <a:solidFill>
                  <a:schemeClr val="tx1"/>
                </a:solidFill>
              </a:rPr>
              <a:t>Delokalizácia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π</a:t>
            </a:r>
            <a:r>
              <a:rPr lang="sk-SK" dirty="0" smtClean="0">
                <a:solidFill>
                  <a:schemeClr val="tx1"/>
                </a:solidFill>
              </a:rPr>
              <a:t> elektrónov.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525780" indent="-457200">
              <a:buFont typeface="+mj-lt"/>
              <a:buAutoNum type="arabicParenR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7847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sk-SK" sz="5400" dirty="0" smtClean="0"/>
              <a:t>Príprava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Prírodný zdroj: 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čiernouhoľný decht</a:t>
            </a:r>
            <a:endParaRPr lang="sk-SK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k-SK" dirty="0" smtClean="0">
                <a:solidFill>
                  <a:schemeClr val="tx1"/>
                </a:solidFill>
              </a:rPr>
              <a:t>Syntézy</a:t>
            </a:r>
          </a:p>
          <a:p>
            <a:pPr marL="822960" lvl="1" indent="-457200">
              <a:buFont typeface="+mj-lt"/>
              <a:buAutoNum type="alphaUcPeriod"/>
            </a:pPr>
            <a:r>
              <a:rPr lang="sk-SK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Wurtz-Fittigova</a:t>
            </a:r>
            <a:r>
              <a:rPr lang="sk-SK" sz="2400" dirty="0" smtClean="0">
                <a:solidFill>
                  <a:schemeClr val="tx1"/>
                </a:solidFill>
              </a:rPr>
              <a:t>: reakcia 2 molekúl </a:t>
            </a:r>
            <a:r>
              <a:rPr lang="sk-SK" sz="2400" dirty="0" err="1" smtClean="0">
                <a:solidFill>
                  <a:schemeClr val="tx1"/>
                </a:solidFill>
              </a:rPr>
              <a:t>halogénuhľovodíkov</a:t>
            </a:r>
            <a:r>
              <a:rPr lang="sk-SK" sz="2400" dirty="0" smtClean="0">
                <a:solidFill>
                  <a:schemeClr val="tx1"/>
                </a:solidFill>
              </a:rPr>
              <a:t> (jeden z halogénov musí byť viazaný na benzénové jadro) so sodíkom</a:t>
            </a:r>
            <a:endParaRPr lang="sk-SK" sz="24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653136"/>
            <a:ext cx="6336704" cy="1711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487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0" lvl="1" indent="-457200">
              <a:buFont typeface="+mj-lt"/>
              <a:buAutoNum type="alphaUcPeriod" startAt="2"/>
            </a:pPr>
            <a:r>
              <a:rPr lang="sk-SK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Friedel-Craftsova</a:t>
            </a:r>
            <a:r>
              <a:rPr lang="sk-SK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syntéza:</a:t>
            </a:r>
            <a:r>
              <a:rPr lang="sk-SK" sz="2400" dirty="0" smtClean="0"/>
              <a:t> </a:t>
            </a:r>
            <a:r>
              <a:rPr lang="sk-SK" sz="2400" dirty="0" err="1" smtClean="0"/>
              <a:t>Alkylácia</a:t>
            </a:r>
            <a:r>
              <a:rPr lang="sk-SK" sz="2400" dirty="0" smtClean="0"/>
              <a:t> (</a:t>
            </a:r>
            <a:r>
              <a:rPr lang="sk-SK" sz="2400" dirty="0" err="1" smtClean="0"/>
              <a:t>akrylácia</a:t>
            </a:r>
            <a:r>
              <a:rPr lang="sk-SK" sz="2400" dirty="0" smtClean="0"/>
              <a:t>) </a:t>
            </a:r>
            <a:r>
              <a:rPr lang="sk-SK" sz="2400" dirty="0" err="1" smtClean="0"/>
              <a:t>arénov</a:t>
            </a:r>
            <a:r>
              <a:rPr lang="sk-SK" sz="2400" dirty="0" smtClean="0"/>
              <a:t> v prítomnosti AlCl</a:t>
            </a:r>
            <a:r>
              <a:rPr lang="sk-SK" sz="2400" baseline="-25000" dirty="0" smtClean="0"/>
              <a:t>3 </a:t>
            </a:r>
            <a:r>
              <a:rPr lang="sk-SK" sz="2400" dirty="0" smtClean="0"/>
              <a:t>ako katalyzátora. </a:t>
            </a:r>
            <a:r>
              <a:rPr lang="sk-SK" sz="2400" dirty="0" err="1" smtClean="0"/>
              <a:t>Alkylačné</a:t>
            </a:r>
            <a:r>
              <a:rPr lang="sk-SK" sz="2400" dirty="0" smtClean="0"/>
              <a:t> činidlo = </a:t>
            </a:r>
            <a:r>
              <a:rPr lang="sk-SK" sz="2400" dirty="0" err="1" smtClean="0"/>
              <a:t>halogénuhľovodík</a:t>
            </a:r>
            <a:r>
              <a:rPr lang="sk-SK" sz="2400" dirty="0" smtClean="0"/>
              <a:t>, alkohol alebo </a:t>
            </a:r>
            <a:r>
              <a:rPr lang="sk-SK" sz="2400" dirty="0" err="1" smtClean="0"/>
              <a:t>alkén</a:t>
            </a:r>
            <a:r>
              <a:rPr lang="sk-SK" sz="2400" dirty="0"/>
              <a:t>.</a:t>
            </a:r>
            <a:endParaRPr lang="sk-SK" sz="2400" baseline="-25000" dirty="0"/>
          </a:p>
        </p:txBody>
      </p:sp>
      <p:pic>
        <p:nvPicPr>
          <p:cNvPr id="4098" name="Picture 2" descr="http://www.mojechemie.cz/images/Alkyla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05064"/>
            <a:ext cx="6297889" cy="152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60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sk-SK" sz="5400" b="1" dirty="0" smtClean="0"/>
              <a:t>V</a:t>
            </a:r>
            <a:r>
              <a:rPr lang="sk-SK" sz="5400" dirty="0" smtClean="0"/>
              <a:t>lastnosti 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55576" y="2060848"/>
            <a:ext cx="7776864" cy="4248472"/>
          </a:xfrm>
        </p:spPr>
        <p:txBody>
          <a:bodyPr>
            <a:normAutofit/>
          </a:bodyPr>
          <a:lstStyle/>
          <a:p>
            <a:r>
              <a:rPr lang="sk-SK" dirty="0"/>
              <a:t>K</a:t>
            </a:r>
            <a:r>
              <a:rPr lang="sk-SK" dirty="0" smtClean="0"/>
              <a:t>vapalné </a:t>
            </a:r>
            <a:r>
              <a:rPr lang="sk-SK" dirty="0"/>
              <a:t>skupenstvo majú – benzén, toluén, </a:t>
            </a:r>
            <a:r>
              <a:rPr lang="sk-SK" dirty="0" smtClean="0"/>
              <a:t>xylén,</a:t>
            </a:r>
            <a:endParaRPr lang="sk-SK" dirty="0"/>
          </a:p>
          <a:p>
            <a:r>
              <a:rPr lang="sk-SK" dirty="0"/>
              <a:t>p</a:t>
            </a:r>
            <a:r>
              <a:rPr lang="sk-SK" dirty="0" smtClean="0"/>
              <a:t>evné </a:t>
            </a:r>
            <a:r>
              <a:rPr lang="sk-SK" dirty="0"/>
              <a:t>skupenstvo majú – </a:t>
            </a:r>
            <a:r>
              <a:rPr lang="sk-SK" dirty="0" err="1"/>
              <a:t>naftalén</a:t>
            </a:r>
            <a:r>
              <a:rPr lang="sk-SK" dirty="0"/>
              <a:t>, </a:t>
            </a:r>
            <a:r>
              <a:rPr lang="sk-SK" dirty="0" err="1"/>
              <a:t>fenantrén</a:t>
            </a:r>
            <a:r>
              <a:rPr lang="sk-SK" dirty="0"/>
              <a:t>, </a:t>
            </a:r>
            <a:r>
              <a:rPr lang="sk-SK" dirty="0" smtClean="0"/>
              <a:t>antracén,</a:t>
            </a:r>
            <a:endParaRPr lang="sk-SK" dirty="0"/>
          </a:p>
          <a:p>
            <a:r>
              <a:rPr lang="sk-SK" dirty="0"/>
              <a:t>nerozpustné vo </a:t>
            </a:r>
            <a:r>
              <a:rPr lang="sk-SK" dirty="0" smtClean="0"/>
              <a:t>vode,</a:t>
            </a:r>
            <a:endParaRPr lang="sk-SK" dirty="0"/>
          </a:p>
          <a:p>
            <a:r>
              <a:rPr lang="sk-SK" dirty="0"/>
              <a:t>v organických rozpúšťadlách sa rozpúšťajú veľmi </a:t>
            </a:r>
            <a:r>
              <a:rPr lang="sk-SK" dirty="0" smtClean="0"/>
              <a:t>dobre,</a:t>
            </a:r>
            <a:endParaRPr lang="sk-SK" dirty="0"/>
          </a:p>
          <a:p>
            <a:r>
              <a:rPr lang="sk-SK" dirty="0"/>
              <a:t>majú typický </a:t>
            </a:r>
            <a:r>
              <a:rPr lang="sk-SK" dirty="0" smtClean="0"/>
              <a:t>zápach,</a:t>
            </a:r>
            <a:endParaRPr lang="sk-SK" dirty="0"/>
          </a:p>
          <a:p>
            <a:r>
              <a:rPr lang="sk-SK" dirty="0"/>
              <a:t>sú </a:t>
            </a:r>
            <a:r>
              <a:rPr lang="sk-SK" dirty="0" smtClean="0"/>
              <a:t>jedovaté,</a:t>
            </a:r>
            <a:endParaRPr lang="sk-SK" dirty="0"/>
          </a:p>
          <a:p>
            <a:r>
              <a:rPr lang="sk-SK" dirty="0"/>
              <a:t>sú </a:t>
            </a:r>
            <a:r>
              <a:rPr lang="sk-SK" dirty="0" smtClean="0"/>
              <a:t>karcinogénne.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640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sk-SK" sz="5400" b="1" dirty="0" smtClean="0"/>
              <a:t>R</a:t>
            </a:r>
            <a:r>
              <a:rPr lang="sk-SK" sz="5400" dirty="0" smtClean="0"/>
              <a:t>ozdelenie </a:t>
            </a:r>
            <a:r>
              <a:rPr lang="sk-SK" sz="5400" b="1" dirty="0" err="1" smtClean="0"/>
              <a:t>a</a:t>
            </a:r>
            <a:r>
              <a:rPr lang="sk-SK" sz="5400" dirty="0" err="1" smtClean="0"/>
              <a:t>rénov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Podľa počtu benzénových jadier</a:t>
            </a:r>
          </a:p>
          <a:p>
            <a:pPr marL="822960" lvl="1" indent="-457200">
              <a:buFont typeface="+mj-lt"/>
              <a:buAutoNum type="alphaUcPeriod"/>
            </a:pPr>
            <a:r>
              <a:rPr lang="sk-SK" sz="2400" dirty="0" smtClean="0"/>
              <a:t>1 jadro = </a:t>
            </a:r>
            <a:r>
              <a:rPr lang="sk-SK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monocyklické</a:t>
            </a:r>
            <a:r>
              <a:rPr lang="sk-SK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arény</a:t>
            </a:r>
          </a:p>
          <a:p>
            <a:pPr marL="365760" lvl="1" indent="0">
              <a:buNone/>
            </a:pPr>
            <a:endParaRPr lang="sk-SK" b="1" dirty="0"/>
          </a:p>
        </p:txBody>
      </p:sp>
      <p:pic>
        <p:nvPicPr>
          <p:cNvPr id="5122" name="Picture 2" descr="http://www.oskole.sk/userfiles/image/Zofia/J%C3%BAn%20-%202012/Ch%C3%A9mia/Aromatick%C3%A9%20uh%C4%BEovod%C3%ADky%20ii_,%202_%20ro%C4%8Dn%C3%ADk,%20S%C5%A0_html_6e8114e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908" y="3140968"/>
            <a:ext cx="6768752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211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Vlastná 2">
      <a:majorFont>
        <a:latin typeface="Century Gothic"/>
        <a:ea typeface=""/>
        <a:cs typeface=""/>
      </a:majorFont>
      <a:minorFont>
        <a:latin typeface="Comic Sans MS"/>
        <a:ea typeface=""/>
        <a:cs typeface="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181</TotalTime>
  <Words>595</Words>
  <Application>Microsoft Office PowerPoint</Application>
  <PresentationFormat>Prezentácia na obrazovke (4:3)</PresentationFormat>
  <Paragraphs>137</Paragraphs>
  <Slides>31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31</vt:i4>
      </vt:variant>
    </vt:vector>
  </HeadingPairs>
  <TitlesOfParts>
    <vt:vector size="32" baseType="lpstr">
      <vt:lpstr>Austin</vt:lpstr>
      <vt:lpstr>Arény</vt:lpstr>
      <vt:lpstr>Arény</vt:lpstr>
      <vt:lpstr>Prezentácia programu PowerPoint</vt:lpstr>
      <vt:lpstr>Prezentácia programu PowerPoint</vt:lpstr>
      <vt:lpstr>Podmienka aromatickosti</vt:lpstr>
      <vt:lpstr>Príprava</vt:lpstr>
      <vt:lpstr>Prezentácia programu PowerPoint</vt:lpstr>
      <vt:lpstr>Vlastnosti </vt:lpstr>
      <vt:lpstr>Rozdelenie arénov</vt:lpstr>
      <vt:lpstr>Prezentácia programu PowerPoint</vt:lpstr>
      <vt:lpstr>Prezentácia programu PowerPoint</vt:lpstr>
      <vt:lpstr>Prezentácia programu PowerPoint</vt:lpstr>
      <vt:lpstr>Chemické reakcie</vt:lpstr>
      <vt:lpstr>Prezentácia programu PowerPoint</vt:lpstr>
      <vt:lpstr>Indukčný efekt</vt:lpstr>
      <vt:lpstr>Mezomerný efekt</vt:lpstr>
      <vt:lpstr>Nitrácia</vt:lpstr>
      <vt:lpstr>Halogenácia</vt:lpstr>
      <vt:lpstr>Sulfonácia</vt:lpstr>
      <vt:lpstr>Alkylácia</vt:lpstr>
      <vt:lpstr>Acylácia</vt:lpstr>
      <vt:lpstr>Prezentácia programu PowerPoint</vt:lpstr>
      <vt:lpstr>Príklady arénov: Benzén (C6H6)</vt:lpstr>
      <vt:lpstr>Toluén (metylbenzén)</vt:lpstr>
      <vt:lpstr>Styrén (vinylbenzén)</vt:lpstr>
      <vt:lpstr>Kumén (izopropylbenzén)</vt:lpstr>
      <vt:lpstr>Xylény (dimetylbenzén)</vt:lpstr>
      <vt:lpstr>Naftalén</vt:lpstr>
      <vt:lpstr>Antracén</vt:lpstr>
      <vt:lpstr>Fenantrén</vt:lpstr>
      <vt:lpstr>Ďakujem za pozornosť.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Arény</dc:title>
  <dc:creator>Patres</dc:creator>
  <cp:lastModifiedBy>Patres</cp:lastModifiedBy>
  <cp:revision>21</cp:revision>
  <dcterms:created xsi:type="dcterms:W3CDTF">2015-12-07T18:08:05Z</dcterms:created>
  <dcterms:modified xsi:type="dcterms:W3CDTF">2016-02-25T17:12:29Z</dcterms:modified>
</cp:coreProperties>
</file>